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4"/>
  </p:notesMasterIdLst>
  <p:sldIdLst>
    <p:sldId id="256" r:id="rId2"/>
    <p:sldId id="257" r:id="rId3"/>
    <p:sldId id="259" r:id="rId4"/>
    <p:sldId id="298" r:id="rId5"/>
    <p:sldId id="280" r:id="rId6"/>
    <p:sldId id="282" r:id="rId7"/>
    <p:sldId id="299" r:id="rId8"/>
    <p:sldId id="300" r:id="rId9"/>
    <p:sldId id="301"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 id="296"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35" autoAdjust="0"/>
    <p:restoredTop sz="94660"/>
  </p:normalViewPr>
  <p:slideViewPr>
    <p:cSldViewPr>
      <p:cViewPr>
        <p:scale>
          <a:sx n="84" d="100"/>
          <a:sy n="84" d="100"/>
        </p:scale>
        <p:origin x="-948" y="4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16180C-C21D-4138-AB4B-1AED64A31A64}"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zh-CN" altLang="en-US"/>
        </a:p>
      </dgm:t>
    </dgm:pt>
    <dgm:pt modelId="{2AB423C6-24F7-48A4-8334-2E244A5F88E9}">
      <dgm:prSet phldrT="[文本]"/>
      <dgm:spPr/>
      <dgm:t>
        <a:bodyPr/>
        <a:lstStyle/>
        <a:p>
          <a:r>
            <a:rPr lang="en-US" altLang="zh-CN" dirty="0" smtClean="0"/>
            <a:t>PBL</a:t>
          </a:r>
          <a:endParaRPr lang="zh-CN" altLang="en-US" dirty="0"/>
        </a:p>
      </dgm:t>
    </dgm:pt>
    <dgm:pt modelId="{A4A2059E-9A1B-4C7D-9345-31E7C2A40586}" type="parTrans" cxnId="{C6E344FE-F330-4F7C-8023-B1089D06FB98}">
      <dgm:prSet/>
      <dgm:spPr/>
      <dgm:t>
        <a:bodyPr/>
        <a:lstStyle/>
        <a:p>
          <a:endParaRPr lang="zh-CN" altLang="en-US"/>
        </a:p>
      </dgm:t>
    </dgm:pt>
    <dgm:pt modelId="{874AAABD-75AC-4BDE-915F-9FC2325D5E32}" type="sibTrans" cxnId="{C6E344FE-F330-4F7C-8023-B1089D06FB98}">
      <dgm:prSet/>
      <dgm:spPr/>
      <dgm:t>
        <a:bodyPr/>
        <a:lstStyle/>
        <a:p>
          <a:endParaRPr lang="zh-CN" altLang="en-US"/>
        </a:p>
      </dgm:t>
    </dgm:pt>
    <dgm:pt modelId="{130E810F-E5A4-4873-ABB2-9B78ED2113B6}">
      <dgm:prSet/>
      <dgm:spPr/>
      <dgm:t>
        <a:bodyPr/>
        <a:lstStyle/>
        <a:p>
          <a:r>
            <a:rPr lang="zh-CN" b="0" i="0" dirty="0" smtClean="0"/>
            <a:t>创设情境、提出问题</a:t>
          </a:r>
          <a:endParaRPr lang="zh-CN" altLang="en-US" dirty="0"/>
        </a:p>
      </dgm:t>
    </dgm:pt>
    <dgm:pt modelId="{86DECA0C-2BD4-478F-B630-0156F1F37D43}" type="parTrans" cxnId="{432C671F-2275-476D-9AD2-48512E43B8D3}">
      <dgm:prSet/>
      <dgm:spPr/>
      <dgm:t>
        <a:bodyPr/>
        <a:lstStyle/>
        <a:p>
          <a:endParaRPr lang="zh-CN" altLang="en-US"/>
        </a:p>
      </dgm:t>
    </dgm:pt>
    <dgm:pt modelId="{3EB40594-BBE3-4F1A-8CA8-0DB11AC6F1F6}" type="sibTrans" cxnId="{432C671F-2275-476D-9AD2-48512E43B8D3}">
      <dgm:prSet/>
      <dgm:spPr/>
      <dgm:t>
        <a:bodyPr/>
        <a:lstStyle/>
        <a:p>
          <a:endParaRPr lang="zh-CN" altLang="en-US"/>
        </a:p>
      </dgm:t>
    </dgm:pt>
    <dgm:pt modelId="{48D07A6E-8747-4C6E-AF77-6C3FAD70B036}">
      <dgm:prSet phldrT="[文本]"/>
      <dgm:spPr/>
      <dgm:t>
        <a:bodyPr/>
        <a:lstStyle/>
        <a:p>
          <a:r>
            <a:rPr lang="zh-CN" b="0" i="0" dirty="0" smtClean="0"/>
            <a:t>分析问题、组织分工</a:t>
          </a:r>
          <a:endParaRPr lang="zh-CN" altLang="en-US" dirty="0"/>
        </a:p>
      </dgm:t>
    </dgm:pt>
    <dgm:pt modelId="{395C3796-D7BF-485F-ACC2-FFF5B3BA1FF1}" type="parTrans" cxnId="{172C4545-A20F-41FA-A4B2-97BB6C26A9EA}">
      <dgm:prSet/>
      <dgm:spPr/>
      <dgm:t>
        <a:bodyPr/>
        <a:lstStyle/>
        <a:p>
          <a:endParaRPr lang="zh-CN" altLang="en-US"/>
        </a:p>
      </dgm:t>
    </dgm:pt>
    <dgm:pt modelId="{55AD8F1C-8850-4627-A153-2107460FA9E5}" type="sibTrans" cxnId="{172C4545-A20F-41FA-A4B2-97BB6C26A9EA}">
      <dgm:prSet/>
      <dgm:spPr/>
      <dgm:t>
        <a:bodyPr/>
        <a:lstStyle/>
        <a:p>
          <a:endParaRPr lang="zh-CN" altLang="en-US"/>
        </a:p>
      </dgm:t>
    </dgm:pt>
    <dgm:pt modelId="{63239B88-712A-4397-9B6D-E37A93AE339A}">
      <dgm:prSet phldrT="[文本]"/>
      <dgm:spPr/>
      <dgm:t>
        <a:bodyPr/>
        <a:lstStyle/>
        <a:p>
          <a:r>
            <a:rPr lang="zh-CN" b="0" i="0" dirty="0" smtClean="0"/>
            <a:t>开展探究、解决问题</a:t>
          </a:r>
          <a:endParaRPr lang="zh-CN" altLang="en-US" dirty="0"/>
        </a:p>
      </dgm:t>
    </dgm:pt>
    <dgm:pt modelId="{21B51F8E-86E7-43C4-9771-C72232AD0810}" type="parTrans" cxnId="{A5B610E8-04FD-4F2D-A86D-E5FAF6809A65}">
      <dgm:prSet/>
      <dgm:spPr/>
      <dgm:t>
        <a:bodyPr/>
        <a:lstStyle/>
        <a:p>
          <a:endParaRPr lang="zh-CN" altLang="en-US"/>
        </a:p>
      </dgm:t>
    </dgm:pt>
    <dgm:pt modelId="{71953910-2635-4499-AFEF-22256846668D}" type="sibTrans" cxnId="{A5B610E8-04FD-4F2D-A86D-E5FAF6809A65}">
      <dgm:prSet/>
      <dgm:spPr/>
      <dgm:t>
        <a:bodyPr/>
        <a:lstStyle/>
        <a:p>
          <a:endParaRPr lang="zh-CN" altLang="en-US"/>
        </a:p>
      </dgm:t>
    </dgm:pt>
    <dgm:pt modelId="{75EE7327-2FC8-4254-806D-8761F6782EFF}">
      <dgm:prSet phldrT="[文本]"/>
      <dgm:spPr/>
      <dgm:t>
        <a:bodyPr/>
        <a:lstStyle/>
        <a:p>
          <a:r>
            <a:rPr lang="zh-CN" b="0" i="0" dirty="0" smtClean="0"/>
            <a:t>展示结果、成果汇总</a:t>
          </a:r>
          <a:endParaRPr lang="zh-CN" altLang="en-US" dirty="0"/>
        </a:p>
      </dgm:t>
    </dgm:pt>
    <dgm:pt modelId="{9952F940-2241-451F-9239-5B90B0CDD2CD}" type="parTrans" cxnId="{6BC16823-8708-4C26-953C-444A3E8995AF}">
      <dgm:prSet/>
      <dgm:spPr/>
      <dgm:t>
        <a:bodyPr/>
        <a:lstStyle/>
        <a:p>
          <a:endParaRPr lang="zh-CN" altLang="en-US"/>
        </a:p>
      </dgm:t>
    </dgm:pt>
    <dgm:pt modelId="{D363EDD1-8481-4906-A99D-EC39528A4AB4}" type="sibTrans" cxnId="{6BC16823-8708-4C26-953C-444A3E8995AF}">
      <dgm:prSet/>
      <dgm:spPr/>
      <dgm:t>
        <a:bodyPr/>
        <a:lstStyle/>
        <a:p>
          <a:endParaRPr lang="zh-CN" altLang="en-US"/>
        </a:p>
      </dgm:t>
    </dgm:pt>
    <dgm:pt modelId="{9FB6D412-E47D-43C1-AF23-5156E3EB41B3}">
      <dgm:prSet phldrT="[文本]"/>
      <dgm:spPr/>
      <dgm:t>
        <a:bodyPr/>
        <a:lstStyle/>
        <a:p>
          <a:r>
            <a:rPr lang="zh-CN" altLang="en-US" b="0" i="0" dirty="0" smtClean="0"/>
            <a:t>评价</a:t>
          </a:r>
          <a:r>
            <a:rPr lang="zh-CN" b="0" i="0" dirty="0" smtClean="0"/>
            <a:t>结果</a:t>
          </a:r>
          <a:r>
            <a:rPr lang="zh-CN" altLang="en-US" b="0" i="0" dirty="0" smtClean="0"/>
            <a:t>、</a:t>
          </a:r>
          <a:r>
            <a:rPr lang="zh-CN" b="0" i="0" dirty="0" smtClean="0"/>
            <a:t>反思</a:t>
          </a:r>
          <a:r>
            <a:rPr lang="zh-CN" altLang="en-US" b="0" i="0" dirty="0" smtClean="0"/>
            <a:t>学习</a:t>
          </a:r>
          <a:endParaRPr lang="zh-CN" altLang="en-US" dirty="0"/>
        </a:p>
      </dgm:t>
    </dgm:pt>
    <dgm:pt modelId="{5FB20B37-B90C-47B3-A169-B1345C2CEF95}" type="parTrans" cxnId="{16BE6CBA-DB8E-483F-8C7E-AF38DA420A86}">
      <dgm:prSet/>
      <dgm:spPr/>
      <dgm:t>
        <a:bodyPr/>
        <a:lstStyle/>
        <a:p>
          <a:endParaRPr lang="zh-CN" altLang="en-US"/>
        </a:p>
      </dgm:t>
    </dgm:pt>
    <dgm:pt modelId="{2DEB7B78-CF7D-4419-B4CE-5C98A0F7F6EE}" type="sibTrans" cxnId="{16BE6CBA-DB8E-483F-8C7E-AF38DA420A86}">
      <dgm:prSet/>
      <dgm:spPr/>
      <dgm:t>
        <a:bodyPr/>
        <a:lstStyle/>
        <a:p>
          <a:endParaRPr lang="zh-CN" altLang="en-US"/>
        </a:p>
      </dgm:t>
    </dgm:pt>
    <dgm:pt modelId="{26ECBDD2-1B02-498D-86EC-42E91A5512B0}" type="pres">
      <dgm:prSet presAssocID="{4A16180C-C21D-4138-AB4B-1AED64A31A64}" presName="Name0" presStyleCnt="0">
        <dgm:presLayoutVars>
          <dgm:chMax val="1"/>
          <dgm:dir/>
          <dgm:animLvl val="ctr"/>
          <dgm:resizeHandles val="exact"/>
        </dgm:presLayoutVars>
      </dgm:prSet>
      <dgm:spPr/>
    </dgm:pt>
    <dgm:pt modelId="{E4879DB3-C706-4CB9-A768-1BB5F77D384B}" type="pres">
      <dgm:prSet presAssocID="{2AB423C6-24F7-48A4-8334-2E244A5F88E9}" presName="centerShape" presStyleLbl="node0" presStyleIdx="0" presStyleCnt="1"/>
      <dgm:spPr/>
    </dgm:pt>
    <dgm:pt modelId="{EC8B8B94-65A4-49BD-8916-39CE0BE0D337}" type="pres">
      <dgm:prSet presAssocID="{130E810F-E5A4-4873-ABB2-9B78ED2113B6}" presName="node" presStyleLbl="node1" presStyleIdx="0" presStyleCnt="5">
        <dgm:presLayoutVars>
          <dgm:bulletEnabled val="1"/>
        </dgm:presLayoutVars>
      </dgm:prSet>
      <dgm:spPr/>
      <dgm:t>
        <a:bodyPr/>
        <a:lstStyle/>
        <a:p>
          <a:endParaRPr lang="zh-CN" altLang="en-US"/>
        </a:p>
      </dgm:t>
    </dgm:pt>
    <dgm:pt modelId="{13B03729-C4DD-496D-B8E5-B3E56D4AB97C}" type="pres">
      <dgm:prSet presAssocID="{130E810F-E5A4-4873-ABB2-9B78ED2113B6}" presName="dummy" presStyleCnt="0"/>
      <dgm:spPr/>
    </dgm:pt>
    <dgm:pt modelId="{55A6FDED-9764-45EC-A033-FF814175B411}" type="pres">
      <dgm:prSet presAssocID="{3EB40594-BBE3-4F1A-8CA8-0DB11AC6F1F6}" presName="sibTrans" presStyleLbl="sibTrans2D1" presStyleIdx="0" presStyleCnt="5"/>
      <dgm:spPr/>
    </dgm:pt>
    <dgm:pt modelId="{10F2BFD6-F289-4848-9FFD-D726C9D2718E}" type="pres">
      <dgm:prSet presAssocID="{48D07A6E-8747-4C6E-AF77-6C3FAD70B036}" presName="node" presStyleLbl="node1" presStyleIdx="1" presStyleCnt="5" custRadScaleRad="99266" custRadScaleInc="478">
        <dgm:presLayoutVars>
          <dgm:bulletEnabled val="1"/>
        </dgm:presLayoutVars>
      </dgm:prSet>
      <dgm:spPr/>
      <dgm:t>
        <a:bodyPr/>
        <a:lstStyle/>
        <a:p>
          <a:endParaRPr lang="zh-CN" altLang="en-US"/>
        </a:p>
      </dgm:t>
    </dgm:pt>
    <dgm:pt modelId="{555A51DB-B027-45A9-BB0B-CB578AE1004D}" type="pres">
      <dgm:prSet presAssocID="{48D07A6E-8747-4C6E-AF77-6C3FAD70B036}" presName="dummy" presStyleCnt="0"/>
      <dgm:spPr/>
    </dgm:pt>
    <dgm:pt modelId="{293A9E65-FF22-4163-8AB4-CA4CCCEFEAA3}" type="pres">
      <dgm:prSet presAssocID="{55AD8F1C-8850-4627-A153-2107460FA9E5}" presName="sibTrans" presStyleLbl="sibTrans2D1" presStyleIdx="1" presStyleCnt="5"/>
      <dgm:spPr/>
    </dgm:pt>
    <dgm:pt modelId="{A673FE10-8152-4DFA-ABD5-4170870EFD61}" type="pres">
      <dgm:prSet presAssocID="{63239B88-712A-4397-9B6D-E37A93AE339A}" presName="node" presStyleLbl="node1" presStyleIdx="2" presStyleCnt="5">
        <dgm:presLayoutVars>
          <dgm:bulletEnabled val="1"/>
        </dgm:presLayoutVars>
      </dgm:prSet>
      <dgm:spPr/>
      <dgm:t>
        <a:bodyPr/>
        <a:lstStyle/>
        <a:p>
          <a:endParaRPr lang="zh-CN" altLang="en-US"/>
        </a:p>
      </dgm:t>
    </dgm:pt>
    <dgm:pt modelId="{4EB98898-EC8F-4531-BD2E-E1C07D643CFA}" type="pres">
      <dgm:prSet presAssocID="{63239B88-712A-4397-9B6D-E37A93AE339A}" presName="dummy" presStyleCnt="0"/>
      <dgm:spPr/>
    </dgm:pt>
    <dgm:pt modelId="{F6C2C87F-3731-4E34-B0F2-85B2DB7E8078}" type="pres">
      <dgm:prSet presAssocID="{71953910-2635-4499-AFEF-22256846668D}" presName="sibTrans" presStyleLbl="sibTrans2D1" presStyleIdx="2" presStyleCnt="5"/>
      <dgm:spPr/>
    </dgm:pt>
    <dgm:pt modelId="{4C83D81D-BDE9-4278-A95D-6262AF706CB6}" type="pres">
      <dgm:prSet presAssocID="{75EE7327-2FC8-4254-806D-8761F6782EFF}" presName="node" presStyleLbl="node1" presStyleIdx="3" presStyleCnt="5">
        <dgm:presLayoutVars>
          <dgm:bulletEnabled val="1"/>
        </dgm:presLayoutVars>
      </dgm:prSet>
      <dgm:spPr/>
      <dgm:t>
        <a:bodyPr/>
        <a:lstStyle/>
        <a:p>
          <a:endParaRPr lang="zh-CN" altLang="en-US"/>
        </a:p>
      </dgm:t>
    </dgm:pt>
    <dgm:pt modelId="{2E641F82-3C5C-47F6-8F54-966116E7A082}" type="pres">
      <dgm:prSet presAssocID="{75EE7327-2FC8-4254-806D-8761F6782EFF}" presName="dummy" presStyleCnt="0"/>
      <dgm:spPr/>
    </dgm:pt>
    <dgm:pt modelId="{1D1C0ECD-DF53-4DFE-9434-C869E52B3867}" type="pres">
      <dgm:prSet presAssocID="{D363EDD1-8481-4906-A99D-EC39528A4AB4}" presName="sibTrans" presStyleLbl="sibTrans2D1" presStyleIdx="3" presStyleCnt="5"/>
      <dgm:spPr/>
    </dgm:pt>
    <dgm:pt modelId="{3D7403FF-216B-4B49-99DE-5317DE50815A}" type="pres">
      <dgm:prSet presAssocID="{9FB6D412-E47D-43C1-AF23-5156E3EB41B3}" presName="node" presStyleLbl="node1" presStyleIdx="4" presStyleCnt="5">
        <dgm:presLayoutVars>
          <dgm:bulletEnabled val="1"/>
        </dgm:presLayoutVars>
      </dgm:prSet>
      <dgm:spPr/>
      <dgm:t>
        <a:bodyPr/>
        <a:lstStyle/>
        <a:p>
          <a:endParaRPr lang="zh-CN" altLang="en-US"/>
        </a:p>
      </dgm:t>
    </dgm:pt>
    <dgm:pt modelId="{08B64C79-F164-4DD0-B033-C215073102F5}" type="pres">
      <dgm:prSet presAssocID="{9FB6D412-E47D-43C1-AF23-5156E3EB41B3}" presName="dummy" presStyleCnt="0"/>
      <dgm:spPr/>
    </dgm:pt>
    <dgm:pt modelId="{79679AF4-970F-4634-92A2-158CAF5DB21F}" type="pres">
      <dgm:prSet presAssocID="{2DEB7B78-CF7D-4419-B4CE-5C98A0F7F6EE}" presName="sibTrans" presStyleLbl="sibTrans2D1" presStyleIdx="4" presStyleCnt="5"/>
      <dgm:spPr/>
    </dgm:pt>
  </dgm:ptLst>
  <dgm:cxnLst>
    <dgm:cxn modelId="{C47803A8-9B80-45FA-A06F-4EE6B2482B0A}" type="presOf" srcId="{130E810F-E5A4-4873-ABB2-9B78ED2113B6}" destId="{EC8B8B94-65A4-49BD-8916-39CE0BE0D337}" srcOrd="0" destOrd="0" presId="urn:microsoft.com/office/officeart/2005/8/layout/radial6"/>
    <dgm:cxn modelId="{B6F3751F-2957-495C-A8CD-5BA84B17AF82}" type="presOf" srcId="{9FB6D412-E47D-43C1-AF23-5156E3EB41B3}" destId="{3D7403FF-216B-4B49-99DE-5317DE50815A}" srcOrd="0" destOrd="0" presId="urn:microsoft.com/office/officeart/2005/8/layout/radial6"/>
    <dgm:cxn modelId="{9EE04A81-F4B7-4CF4-A344-92A1D8444DDB}" type="presOf" srcId="{55AD8F1C-8850-4627-A153-2107460FA9E5}" destId="{293A9E65-FF22-4163-8AB4-CA4CCCEFEAA3}" srcOrd="0" destOrd="0" presId="urn:microsoft.com/office/officeart/2005/8/layout/radial6"/>
    <dgm:cxn modelId="{2729CEEC-63A4-4779-886B-1EB282EA6817}" type="presOf" srcId="{71953910-2635-4499-AFEF-22256846668D}" destId="{F6C2C87F-3731-4E34-B0F2-85B2DB7E8078}" srcOrd="0" destOrd="0" presId="urn:microsoft.com/office/officeart/2005/8/layout/radial6"/>
    <dgm:cxn modelId="{84144E26-BA53-45ED-8ECA-D56E6BC233F6}" type="presOf" srcId="{4A16180C-C21D-4138-AB4B-1AED64A31A64}" destId="{26ECBDD2-1B02-498D-86EC-42E91A5512B0}" srcOrd="0" destOrd="0" presId="urn:microsoft.com/office/officeart/2005/8/layout/radial6"/>
    <dgm:cxn modelId="{3AF11C7C-BD77-492B-83C3-CB2D49D6CF69}" type="presOf" srcId="{2AB423C6-24F7-48A4-8334-2E244A5F88E9}" destId="{E4879DB3-C706-4CB9-A768-1BB5F77D384B}" srcOrd="0" destOrd="0" presId="urn:microsoft.com/office/officeart/2005/8/layout/radial6"/>
    <dgm:cxn modelId="{432C671F-2275-476D-9AD2-48512E43B8D3}" srcId="{2AB423C6-24F7-48A4-8334-2E244A5F88E9}" destId="{130E810F-E5A4-4873-ABB2-9B78ED2113B6}" srcOrd="0" destOrd="0" parTransId="{86DECA0C-2BD4-478F-B630-0156F1F37D43}" sibTransId="{3EB40594-BBE3-4F1A-8CA8-0DB11AC6F1F6}"/>
    <dgm:cxn modelId="{628499A1-A8D5-4BE7-AF0B-E289318C58A5}" type="presOf" srcId="{D363EDD1-8481-4906-A99D-EC39528A4AB4}" destId="{1D1C0ECD-DF53-4DFE-9434-C869E52B3867}" srcOrd="0" destOrd="0" presId="urn:microsoft.com/office/officeart/2005/8/layout/radial6"/>
    <dgm:cxn modelId="{A010AEBD-90CA-44A9-9192-FD4E7313BB38}" type="presOf" srcId="{75EE7327-2FC8-4254-806D-8761F6782EFF}" destId="{4C83D81D-BDE9-4278-A95D-6262AF706CB6}" srcOrd="0" destOrd="0" presId="urn:microsoft.com/office/officeart/2005/8/layout/radial6"/>
    <dgm:cxn modelId="{C4A8B227-87EF-4992-8C6A-731656F015DF}" type="presOf" srcId="{63239B88-712A-4397-9B6D-E37A93AE339A}" destId="{A673FE10-8152-4DFA-ABD5-4170870EFD61}" srcOrd="0" destOrd="0" presId="urn:microsoft.com/office/officeart/2005/8/layout/radial6"/>
    <dgm:cxn modelId="{C6E344FE-F330-4F7C-8023-B1089D06FB98}" srcId="{4A16180C-C21D-4138-AB4B-1AED64A31A64}" destId="{2AB423C6-24F7-48A4-8334-2E244A5F88E9}" srcOrd="0" destOrd="0" parTransId="{A4A2059E-9A1B-4C7D-9345-31E7C2A40586}" sibTransId="{874AAABD-75AC-4BDE-915F-9FC2325D5E32}"/>
    <dgm:cxn modelId="{6BC16823-8708-4C26-953C-444A3E8995AF}" srcId="{2AB423C6-24F7-48A4-8334-2E244A5F88E9}" destId="{75EE7327-2FC8-4254-806D-8761F6782EFF}" srcOrd="3" destOrd="0" parTransId="{9952F940-2241-451F-9239-5B90B0CDD2CD}" sibTransId="{D363EDD1-8481-4906-A99D-EC39528A4AB4}"/>
    <dgm:cxn modelId="{172C4545-A20F-41FA-A4B2-97BB6C26A9EA}" srcId="{2AB423C6-24F7-48A4-8334-2E244A5F88E9}" destId="{48D07A6E-8747-4C6E-AF77-6C3FAD70B036}" srcOrd="1" destOrd="0" parTransId="{395C3796-D7BF-485F-ACC2-FFF5B3BA1FF1}" sibTransId="{55AD8F1C-8850-4627-A153-2107460FA9E5}"/>
    <dgm:cxn modelId="{A5B610E8-04FD-4F2D-A86D-E5FAF6809A65}" srcId="{2AB423C6-24F7-48A4-8334-2E244A5F88E9}" destId="{63239B88-712A-4397-9B6D-E37A93AE339A}" srcOrd="2" destOrd="0" parTransId="{21B51F8E-86E7-43C4-9771-C72232AD0810}" sibTransId="{71953910-2635-4499-AFEF-22256846668D}"/>
    <dgm:cxn modelId="{16BE6CBA-DB8E-483F-8C7E-AF38DA420A86}" srcId="{2AB423C6-24F7-48A4-8334-2E244A5F88E9}" destId="{9FB6D412-E47D-43C1-AF23-5156E3EB41B3}" srcOrd="4" destOrd="0" parTransId="{5FB20B37-B90C-47B3-A169-B1345C2CEF95}" sibTransId="{2DEB7B78-CF7D-4419-B4CE-5C98A0F7F6EE}"/>
    <dgm:cxn modelId="{BDCE09BA-8C53-487F-8114-A24AE63E999A}" type="presOf" srcId="{48D07A6E-8747-4C6E-AF77-6C3FAD70B036}" destId="{10F2BFD6-F289-4848-9FFD-D726C9D2718E}" srcOrd="0" destOrd="0" presId="urn:microsoft.com/office/officeart/2005/8/layout/radial6"/>
    <dgm:cxn modelId="{CF4DCE2D-113A-4452-AF4F-F96C6A2DFFFA}" type="presOf" srcId="{3EB40594-BBE3-4F1A-8CA8-0DB11AC6F1F6}" destId="{55A6FDED-9764-45EC-A033-FF814175B411}" srcOrd="0" destOrd="0" presId="urn:microsoft.com/office/officeart/2005/8/layout/radial6"/>
    <dgm:cxn modelId="{E5F788CD-BB0F-4369-ACCB-04F82B4847AD}" type="presOf" srcId="{2DEB7B78-CF7D-4419-B4CE-5C98A0F7F6EE}" destId="{79679AF4-970F-4634-92A2-158CAF5DB21F}" srcOrd="0" destOrd="0" presId="urn:microsoft.com/office/officeart/2005/8/layout/radial6"/>
    <dgm:cxn modelId="{99237F7C-63B7-4481-8C0B-E19A7BDD832A}" type="presParOf" srcId="{26ECBDD2-1B02-498D-86EC-42E91A5512B0}" destId="{E4879DB3-C706-4CB9-A768-1BB5F77D384B}" srcOrd="0" destOrd="0" presId="urn:microsoft.com/office/officeart/2005/8/layout/radial6"/>
    <dgm:cxn modelId="{13CCBC97-A8CB-40AB-8546-5268BAE97D8B}" type="presParOf" srcId="{26ECBDD2-1B02-498D-86EC-42E91A5512B0}" destId="{EC8B8B94-65A4-49BD-8916-39CE0BE0D337}" srcOrd="1" destOrd="0" presId="urn:microsoft.com/office/officeart/2005/8/layout/radial6"/>
    <dgm:cxn modelId="{ED0C8CCD-4A2E-4F35-9612-69D86AEBEAAE}" type="presParOf" srcId="{26ECBDD2-1B02-498D-86EC-42E91A5512B0}" destId="{13B03729-C4DD-496D-B8E5-B3E56D4AB97C}" srcOrd="2" destOrd="0" presId="urn:microsoft.com/office/officeart/2005/8/layout/radial6"/>
    <dgm:cxn modelId="{98E047E1-E844-4BD6-9002-0E50A49773D8}" type="presParOf" srcId="{26ECBDD2-1B02-498D-86EC-42E91A5512B0}" destId="{55A6FDED-9764-45EC-A033-FF814175B411}" srcOrd="3" destOrd="0" presId="urn:microsoft.com/office/officeart/2005/8/layout/radial6"/>
    <dgm:cxn modelId="{DB9C2018-0FAA-46DC-9B90-31919C16D2EF}" type="presParOf" srcId="{26ECBDD2-1B02-498D-86EC-42E91A5512B0}" destId="{10F2BFD6-F289-4848-9FFD-D726C9D2718E}" srcOrd="4" destOrd="0" presId="urn:microsoft.com/office/officeart/2005/8/layout/radial6"/>
    <dgm:cxn modelId="{D2E7A354-B908-4EB2-94DD-749CED38B9E1}" type="presParOf" srcId="{26ECBDD2-1B02-498D-86EC-42E91A5512B0}" destId="{555A51DB-B027-45A9-BB0B-CB578AE1004D}" srcOrd="5" destOrd="0" presId="urn:microsoft.com/office/officeart/2005/8/layout/radial6"/>
    <dgm:cxn modelId="{4C52A2E9-2A15-46C7-B5B8-4743C256712C}" type="presParOf" srcId="{26ECBDD2-1B02-498D-86EC-42E91A5512B0}" destId="{293A9E65-FF22-4163-8AB4-CA4CCCEFEAA3}" srcOrd="6" destOrd="0" presId="urn:microsoft.com/office/officeart/2005/8/layout/radial6"/>
    <dgm:cxn modelId="{93AFF1C6-0228-4DD8-BB88-C2292A649435}" type="presParOf" srcId="{26ECBDD2-1B02-498D-86EC-42E91A5512B0}" destId="{A673FE10-8152-4DFA-ABD5-4170870EFD61}" srcOrd="7" destOrd="0" presId="urn:microsoft.com/office/officeart/2005/8/layout/radial6"/>
    <dgm:cxn modelId="{D2E3572E-209C-414A-8E83-7DF189A83B5C}" type="presParOf" srcId="{26ECBDD2-1B02-498D-86EC-42E91A5512B0}" destId="{4EB98898-EC8F-4531-BD2E-E1C07D643CFA}" srcOrd="8" destOrd="0" presId="urn:microsoft.com/office/officeart/2005/8/layout/radial6"/>
    <dgm:cxn modelId="{F453F170-CBFC-4F87-834A-08B11D7DFDB7}" type="presParOf" srcId="{26ECBDD2-1B02-498D-86EC-42E91A5512B0}" destId="{F6C2C87F-3731-4E34-B0F2-85B2DB7E8078}" srcOrd="9" destOrd="0" presId="urn:microsoft.com/office/officeart/2005/8/layout/radial6"/>
    <dgm:cxn modelId="{D94CB769-949B-4078-9BA3-F54C45F0C6CA}" type="presParOf" srcId="{26ECBDD2-1B02-498D-86EC-42E91A5512B0}" destId="{4C83D81D-BDE9-4278-A95D-6262AF706CB6}" srcOrd="10" destOrd="0" presId="urn:microsoft.com/office/officeart/2005/8/layout/radial6"/>
    <dgm:cxn modelId="{7AA8A1FF-2388-4206-80AC-D808D10FE9D0}" type="presParOf" srcId="{26ECBDD2-1B02-498D-86EC-42E91A5512B0}" destId="{2E641F82-3C5C-47F6-8F54-966116E7A082}" srcOrd="11" destOrd="0" presId="urn:microsoft.com/office/officeart/2005/8/layout/radial6"/>
    <dgm:cxn modelId="{57B3CDAD-2782-4A2D-91AD-61074D7E66D9}" type="presParOf" srcId="{26ECBDD2-1B02-498D-86EC-42E91A5512B0}" destId="{1D1C0ECD-DF53-4DFE-9434-C869E52B3867}" srcOrd="12" destOrd="0" presId="urn:microsoft.com/office/officeart/2005/8/layout/radial6"/>
    <dgm:cxn modelId="{5F099BC6-533D-48C1-AF35-E02558C50F4D}" type="presParOf" srcId="{26ECBDD2-1B02-498D-86EC-42E91A5512B0}" destId="{3D7403FF-216B-4B49-99DE-5317DE50815A}" srcOrd="13" destOrd="0" presId="urn:microsoft.com/office/officeart/2005/8/layout/radial6"/>
    <dgm:cxn modelId="{9D0ED9D3-F948-4C5A-8025-BB94507193C6}" type="presParOf" srcId="{26ECBDD2-1B02-498D-86EC-42E91A5512B0}" destId="{08B64C79-F164-4DD0-B033-C215073102F5}" srcOrd="14" destOrd="0" presId="urn:microsoft.com/office/officeart/2005/8/layout/radial6"/>
    <dgm:cxn modelId="{54E6E9C3-799A-4EAD-A242-A69D5762528C}" type="presParOf" srcId="{26ECBDD2-1B02-498D-86EC-42E91A5512B0}" destId="{79679AF4-970F-4634-92A2-158CAF5DB21F}" srcOrd="15" destOrd="0" presId="urn:microsoft.com/office/officeart/2005/8/layout/radial6"/>
  </dgm:cxnLst>
  <dgm:bg/>
  <dgm:whole/>
</dgm:dataModel>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778777-084B-46C9-9021-3D0DCDC4A403}" type="datetimeFigureOut">
              <a:rPr lang="zh-CN" altLang="en-US" smtClean="0"/>
              <a:pPr/>
              <a:t>2016-10-10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95FA0F-F782-4D39-B743-A0E12BB24644}" type="slidenum">
              <a:rPr lang="zh-CN" altLang="en-US" smtClean="0"/>
              <a:pPr/>
              <a:t>‹#›</a:t>
            </a:fld>
            <a:endParaRPr lang="zh-CN" altLang="en-US"/>
          </a:p>
        </p:txBody>
      </p:sp>
    </p:spTree>
    <p:extLst>
      <p:ext uri="{BB962C8B-B14F-4D97-AF65-F5344CB8AC3E}">
        <p14:creationId xmlns:p14="http://schemas.microsoft.com/office/powerpoint/2010/main" xmlns="" val="225526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995FA0F-F782-4D39-B743-A0E12BB24644}" type="slidenum">
              <a:rPr lang="zh-CN" altLang="en-US" smtClean="0"/>
              <a:pPr/>
              <a:t>1</a:t>
            </a:fld>
            <a:endParaRPr lang="zh-CN" altLang="en-US"/>
          </a:p>
        </p:txBody>
      </p:sp>
    </p:spTree>
    <p:extLst>
      <p:ext uri="{BB962C8B-B14F-4D97-AF65-F5344CB8AC3E}">
        <p14:creationId xmlns:p14="http://schemas.microsoft.com/office/powerpoint/2010/main" xmlns="" val="3393147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995FA0F-F782-4D39-B743-A0E12BB24644}" type="slidenum">
              <a:rPr lang="zh-CN" altLang="en-US" smtClean="0"/>
              <a:pPr/>
              <a:t>2</a:t>
            </a:fld>
            <a:endParaRPr lang="zh-CN" altLang="en-US"/>
          </a:p>
        </p:txBody>
      </p:sp>
    </p:spTree>
    <p:extLst>
      <p:ext uri="{BB962C8B-B14F-4D97-AF65-F5344CB8AC3E}">
        <p14:creationId xmlns:p14="http://schemas.microsoft.com/office/powerpoint/2010/main" xmlns="" val="2800531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995FA0F-F782-4D39-B743-A0E12BB24644}" type="slidenum">
              <a:rPr lang="zh-CN" altLang="en-US" smtClean="0"/>
              <a:pPr/>
              <a:t>3</a:t>
            </a:fld>
            <a:endParaRPr lang="zh-CN" altLang="en-US"/>
          </a:p>
        </p:txBody>
      </p:sp>
    </p:spTree>
    <p:extLst>
      <p:ext uri="{BB962C8B-B14F-4D97-AF65-F5344CB8AC3E}">
        <p14:creationId xmlns:p14="http://schemas.microsoft.com/office/powerpoint/2010/main" xmlns="" val="1334896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995FA0F-F782-4D39-B743-A0E12BB24644}" type="slidenum">
              <a:rPr lang="zh-CN" altLang="en-US" smtClean="0"/>
              <a:pPr/>
              <a:t>10</a:t>
            </a:fld>
            <a:endParaRPr lang="zh-CN" altLang="en-US"/>
          </a:p>
        </p:txBody>
      </p:sp>
    </p:spTree>
    <p:extLst>
      <p:ext uri="{BB962C8B-B14F-4D97-AF65-F5344CB8AC3E}">
        <p14:creationId xmlns:p14="http://schemas.microsoft.com/office/powerpoint/2010/main" xmlns="" val="1708309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995FA0F-F782-4D39-B743-A0E12BB24644}" type="slidenum">
              <a:rPr lang="zh-CN" altLang="en-US" smtClean="0"/>
              <a:pPr/>
              <a:t>15</a:t>
            </a:fld>
            <a:endParaRPr lang="zh-CN" altLang="en-US"/>
          </a:p>
        </p:txBody>
      </p:sp>
    </p:spTree>
    <p:extLst>
      <p:ext uri="{BB962C8B-B14F-4D97-AF65-F5344CB8AC3E}">
        <p14:creationId xmlns:p14="http://schemas.microsoft.com/office/powerpoint/2010/main" xmlns="" val="2849420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1">
        <a:schemeClr val="bg1"/>
      </p:bgRef>
    </p:bg>
    <p:spTree>
      <p:nvGrpSpPr>
        <p:cNvPr id="1" name=""/>
        <p:cNvGrpSpPr/>
        <p:nvPr/>
      </p:nvGrpSpPr>
      <p:grpSpPr>
        <a:xfrm>
          <a:off x="0" y="0"/>
          <a:ext cx="0" cy="0"/>
          <a:chOff x="0" y="0"/>
          <a:chExt cx="0" cy="0"/>
        </a:xfrm>
      </p:grpSpPr>
      <p:sp>
        <p:nvSpPr>
          <p:cNvPr id="8" name="标题 7"/>
          <p:cNvSpPr>
            <a:spLocks noGrp="1"/>
          </p:cNvSpPr>
          <p:nvPr>
            <p:ph type="ctrTitle"/>
          </p:nvPr>
        </p:nvSpPr>
        <p:spPr>
          <a:xfrm>
            <a:off x="2286000" y="3124200"/>
            <a:ext cx="6172200" cy="1894362"/>
          </a:xfrm>
        </p:spPr>
        <p:txBody>
          <a:bodyPr/>
          <a:lstStyle>
            <a:lvl1pPr>
              <a:defRPr b="1"/>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bwMode="auto">
          <a:xfrm rot="5400000">
            <a:off x="7764621" y="1174097"/>
            <a:ext cx="2286000" cy="381000"/>
          </a:xfrm>
        </p:spPr>
        <p:txBody>
          <a:bodyPr/>
          <a:lstStyle/>
          <a:p>
            <a:fld id="{5144D5AC-0D1E-4890-AE01-395209432DD0}" type="datetimeFigureOut">
              <a:rPr lang="zh-CN" altLang="en-US" smtClean="0"/>
              <a:pPr/>
              <a:t>2016-10-10</a:t>
            </a:fld>
            <a:endParaRPr lang="zh-CN" altLang="en-US"/>
          </a:p>
        </p:txBody>
      </p:sp>
      <p:sp>
        <p:nvSpPr>
          <p:cNvPr id="17" name="页脚占位符 16"/>
          <p:cNvSpPr>
            <a:spLocks noGrp="1"/>
          </p:cNvSpPr>
          <p:nvPr>
            <p:ph type="ftr" sz="quarter" idx="11"/>
          </p:nvPr>
        </p:nvSpPr>
        <p:spPr bwMode="auto">
          <a:xfrm rot="5400000">
            <a:off x="7077269" y="4181669"/>
            <a:ext cx="3657600" cy="384048"/>
          </a:xfrm>
        </p:spPr>
        <p:txBody>
          <a:bodyPr/>
          <a:lstStyle/>
          <a:p>
            <a:endParaRPr lang="zh-CN"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直接连接符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直接连接符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接连接符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直接连接符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直接连接符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椭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椭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椭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灯片编号占位符 28"/>
          <p:cNvSpPr>
            <a:spLocks noGrp="1"/>
          </p:cNvSpPr>
          <p:nvPr>
            <p:ph type="sldNum" sz="quarter" idx="12"/>
          </p:nvPr>
        </p:nvSpPr>
        <p:spPr bwMode="auto">
          <a:xfrm>
            <a:off x="1325544" y="4928702"/>
            <a:ext cx="609600" cy="517524"/>
          </a:xfrm>
        </p:spPr>
        <p:txBody>
          <a:bodyPr/>
          <a:lstStyle/>
          <a:p>
            <a:fld id="{3BB54CCB-5623-41DC-83CC-E3F2C6FA6F05}"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144D5AC-0D1E-4890-AE01-395209432DD0}" type="datetimeFigureOut">
              <a:rPr lang="zh-CN" altLang="en-US" smtClean="0"/>
              <a:pPr/>
              <a:t>2016-10-10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B54CCB-5623-41DC-83CC-E3F2C6FA6F05}"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9"/>
            <a:ext cx="16764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0198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144D5AC-0D1E-4890-AE01-395209432DD0}" type="datetimeFigureOut">
              <a:rPr lang="zh-CN" altLang="en-US" smtClean="0"/>
              <a:pPr/>
              <a:t>2016-10-10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B54CCB-5623-41DC-83CC-E3F2C6FA6F05}"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8" name="内容占位符 7"/>
          <p:cNvSpPr>
            <a:spLocks noGrp="1"/>
          </p:cNvSpPr>
          <p:nvPr>
            <p:ph sz="quarter" idx="1"/>
          </p:nvPr>
        </p:nvSpPr>
        <p:spPr>
          <a:xfrm>
            <a:off x="457200" y="1600200"/>
            <a:ext cx="7467600" cy="4873752"/>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4"/>
          </p:nvPr>
        </p:nvSpPr>
        <p:spPr/>
        <p:txBody>
          <a:bodyPr rtlCol="0"/>
          <a:lstStyle/>
          <a:p>
            <a:fld id="{5144D5AC-0D1E-4890-AE01-395209432DD0}" type="datetimeFigureOut">
              <a:rPr lang="zh-CN" altLang="en-US" smtClean="0"/>
              <a:pPr/>
              <a:t>2016-10-10</a:t>
            </a:fld>
            <a:endParaRPr lang="zh-CN" altLang="en-US"/>
          </a:p>
        </p:txBody>
      </p:sp>
      <p:sp>
        <p:nvSpPr>
          <p:cNvPr id="9" name="灯片编号占位符 8"/>
          <p:cNvSpPr>
            <a:spLocks noGrp="1"/>
          </p:cNvSpPr>
          <p:nvPr>
            <p:ph type="sldNum" sz="quarter" idx="15"/>
          </p:nvPr>
        </p:nvSpPr>
        <p:spPr/>
        <p:txBody>
          <a:bodyPr rtlCol="0"/>
          <a:lstStyle/>
          <a:p>
            <a:fld id="{3BB54CCB-5623-41DC-83CC-E3F2C6FA6F05}" type="slidenum">
              <a:rPr lang="zh-CN" altLang="en-US" smtClean="0"/>
              <a:pPr/>
              <a:t>‹#›</a:t>
            </a:fld>
            <a:endParaRPr lang="zh-CN" altLang="en-US"/>
          </a:p>
        </p:txBody>
      </p:sp>
      <p:sp>
        <p:nvSpPr>
          <p:cNvPr id="10" name="页脚占位符 9"/>
          <p:cNvSpPr>
            <a:spLocks noGrp="1"/>
          </p:cNvSpPr>
          <p:nvPr>
            <p:ph type="ftr" sz="quarter" idx="16"/>
          </p:nvPr>
        </p:nvSpPr>
        <p:spPr/>
        <p:txBody>
          <a:bodyPr rtlCol="0"/>
          <a:lstStyle/>
          <a:p>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286000" y="2895600"/>
            <a:ext cx="6172200" cy="2053590"/>
          </a:xfrm>
        </p:spPr>
        <p:txBody>
          <a:bodyPr/>
          <a:lstStyle>
            <a:lvl1pPr algn="l">
              <a:buNone/>
              <a:defRPr sz="3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bwMode="auto">
          <a:xfrm rot="5400000">
            <a:off x="7763256" y="1170432"/>
            <a:ext cx="2286000" cy="381000"/>
          </a:xfrm>
        </p:spPr>
        <p:txBody>
          <a:bodyPr/>
          <a:lstStyle/>
          <a:p>
            <a:fld id="{5144D5AC-0D1E-4890-AE01-395209432DD0}" type="datetimeFigureOut">
              <a:rPr lang="zh-CN" altLang="en-US" smtClean="0"/>
              <a:pPr/>
              <a:t>2016-10-10</a:t>
            </a:fld>
            <a:endParaRPr lang="zh-CN" altLang="en-US"/>
          </a:p>
        </p:txBody>
      </p:sp>
      <p:sp>
        <p:nvSpPr>
          <p:cNvPr id="5" name="页脚占位符 4"/>
          <p:cNvSpPr>
            <a:spLocks noGrp="1"/>
          </p:cNvSpPr>
          <p:nvPr>
            <p:ph type="ftr" sz="quarter" idx="11"/>
          </p:nvPr>
        </p:nvSpPr>
        <p:spPr bwMode="auto">
          <a:xfrm rot="5400000">
            <a:off x="7077456" y="4178808"/>
            <a:ext cx="3657600" cy="384048"/>
          </a:xfrm>
        </p:spPr>
        <p:txBody>
          <a:bodyPr/>
          <a:lstStyle/>
          <a:p>
            <a:endParaRPr lang="zh-CN"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直接连接符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直接连接符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直接连接符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直接连接符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椭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椭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椭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接连接符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灯片编号占位符 5"/>
          <p:cNvSpPr>
            <a:spLocks noGrp="1"/>
          </p:cNvSpPr>
          <p:nvPr>
            <p:ph type="sldNum" sz="quarter" idx="12"/>
          </p:nvPr>
        </p:nvSpPr>
        <p:spPr bwMode="auto">
          <a:xfrm>
            <a:off x="1340616" y="4928702"/>
            <a:ext cx="609600" cy="517524"/>
          </a:xfrm>
        </p:spPr>
        <p:txBody>
          <a:bodyPr/>
          <a:lstStyle/>
          <a:p>
            <a:fld id="{3BB54CCB-5623-41DC-83CC-E3F2C6FA6F05}"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144D5AC-0D1E-4890-AE01-395209432DD0}" type="datetimeFigureOut">
              <a:rPr lang="zh-CN" altLang="en-US" smtClean="0"/>
              <a:pPr/>
              <a:t>2016-10-10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BB54CCB-5623-41DC-83CC-E3F2C6FA6F05}" type="slidenum">
              <a:rPr lang="zh-CN" altLang="en-US" smtClean="0"/>
              <a:pPr/>
              <a:t>‹#›</a:t>
            </a:fld>
            <a:endParaRPr lang="zh-CN" altLang="en-US"/>
          </a:p>
        </p:txBody>
      </p:sp>
      <p:sp>
        <p:nvSpPr>
          <p:cNvPr id="9" name="内容占位符 8"/>
          <p:cNvSpPr>
            <a:spLocks noGrp="1"/>
          </p:cNvSpPr>
          <p:nvPr>
            <p:ph sz="quarter" idx="1"/>
          </p:nvPr>
        </p:nvSpPr>
        <p:spPr>
          <a:xfrm>
            <a:off x="457200"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270248"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7543800" cy="1143000"/>
          </a:xfrm>
        </p:spPr>
        <p:txBody>
          <a:bodyPr anchor="b"/>
          <a:lstStyle>
            <a:lvl1pPr>
              <a:defRPr/>
            </a:lvl1pPr>
          </a:lstStyle>
          <a:p>
            <a:r>
              <a:rPr kumimoji="0" lang="zh-CN" altLang="en-US" smtClean="0"/>
              <a:t>单击此处编辑母版标题样式</a:t>
            </a:r>
            <a:endParaRPr kumimoji="0" lang="en-US"/>
          </a:p>
        </p:txBody>
      </p:sp>
      <p:sp>
        <p:nvSpPr>
          <p:cNvPr id="7" name="日期占位符 6"/>
          <p:cNvSpPr>
            <a:spLocks noGrp="1"/>
          </p:cNvSpPr>
          <p:nvPr>
            <p:ph type="dt" sz="half" idx="10"/>
          </p:nvPr>
        </p:nvSpPr>
        <p:spPr/>
        <p:txBody>
          <a:bodyPr/>
          <a:lstStyle/>
          <a:p>
            <a:fld id="{5144D5AC-0D1E-4890-AE01-395209432DD0}" type="datetimeFigureOut">
              <a:rPr lang="zh-CN" altLang="en-US" smtClean="0"/>
              <a:pPr/>
              <a:t>2016-10-10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BB54CCB-5623-41DC-83CC-E3F2C6FA6F05}" type="slidenum">
              <a:rPr lang="zh-CN" altLang="en-US" smtClean="0"/>
              <a:pPr/>
              <a:t>‹#›</a:t>
            </a:fld>
            <a:endParaRPr lang="zh-CN" altLang="en-US"/>
          </a:p>
        </p:txBody>
      </p:sp>
      <p:sp>
        <p:nvSpPr>
          <p:cNvPr id="11" name="内容占位符 10"/>
          <p:cNvSpPr>
            <a:spLocks noGrp="1"/>
          </p:cNvSpPr>
          <p:nvPr>
            <p:ph sz="quarter" idx="2"/>
          </p:nvPr>
        </p:nvSpPr>
        <p:spPr>
          <a:xfrm>
            <a:off x="457200"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quarter" idx="4"/>
          </p:nvPr>
        </p:nvSpPr>
        <p:spPr>
          <a:xfrm>
            <a:off x="4371975"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2" name="文本占位符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
        <p:nvSpPr>
          <p:cNvPr id="14" name="文本占位符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6" name="日期占位符 5"/>
          <p:cNvSpPr>
            <a:spLocks noGrp="1"/>
          </p:cNvSpPr>
          <p:nvPr>
            <p:ph type="dt" sz="half" idx="10"/>
          </p:nvPr>
        </p:nvSpPr>
        <p:spPr/>
        <p:txBody>
          <a:bodyPr rtlCol="0"/>
          <a:lstStyle/>
          <a:p>
            <a:fld id="{5144D5AC-0D1E-4890-AE01-395209432DD0}" type="datetimeFigureOut">
              <a:rPr lang="zh-CN" altLang="en-US" smtClean="0"/>
              <a:pPr/>
              <a:t>2016-10-10</a:t>
            </a:fld>
            <a:endParaRPr lang="zh-CN" altLang="en-US"/>
          </a:p>
        </p:txBody>
      </p:sp>
      <p:sp>
        <p:nvSpPr>
          <p:cNvPr id="7" name="灯片编号占位符 6"/>
          <p:cNvSpPr>
            <a:spLocks noGrp="1"/>
          </p:cNvSpPr>
          <p:nvPr>
            <p:ph type="sldNum" sz="quarter" idx="11"/>
          </p:nvPr>
        </p:nvSpPr>
        <p:spPr/>
        <p:txBody>
          <a:bodyPr rtlCol="0"/>
          <a:lstStyle/>
          <a:p>
            <a:fld id="{3BB54CCB-5623-41DC-83CC-E3F2C6FA6F05}" type="slidenum">
              <a:rPr lang="zh-CN" altLang="en-US" smtClean="0"/>
              <a:pPr/>
              <a:t>‹#›</a:t>
            </a:fld>
            <a:endParaRPr lang="zh-CN" altLang="en-US"/>
          </a:p>
        </p:txBody>
      </p:sp>
      <p:sp>
        <p:nvSpPr>
          <p:cNvPr id="8" name="页脚占位符 7"/>
          <p:cNvSpPr>
            <a:spLocks noGrp="1"/>
          </p:cNvSpPr>
          <p:nvPr>
            <p:ph type="ftr" sz="quarter" idx="12"/>
          </p:nvPr>
        </p:nvSpPr>
        <p:spPr/>
        <p:txBody>
          <a:bodyPr rtlCol="0"/>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144D5AC-0D1E-4890-AE01-395209432DD0}" type="datetimeFigureOut">
              <a:rPr lang="zh-CN" altLang="en-US" smtClean="0"/>
              <a:pPr/>
              <a:t>2016-10-10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BB54CCB-5623-41DC-83CC-E3F2C6FA6F05}"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1">
        <a:schemeClr val="bg1"/>
      </p:bgRef>
    </p:bg>
    <p:spTree>
      <p:nvGrpSpPr>
        <p:cNvPr id="1" name=""/>
        <p:cNvGrpSpPr/>
        <p:nvPr/>
      </p:nvGrpSpPr>
      <p:grpSpPr>
        <a:xfrm>
          <a:off x="0" y="0"/>
          <a:ext cx="0" cy="0"/>
          <a:chOff x="0" y="0"/>
          <a:chExt cx="0" cy="0"/>
        </a:xfrm>
      </p:grpSpPr>
      <p:sp>
        <p:nvSpPr>
          <p:cNvPr id="10" name="直接连接符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标题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8" name="直接连接符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接连接符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接连接符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直接连接符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椭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内容占位符 17"/>
          <p:cNvSpPr>
            <a:spLocks noGrp="1"/>
          </p:cNvSpPr>
          <p:nvPr>
            <p:ph sz="quarter" idx="1"/>
          </p:nvPr>
        </p:nvSpPr>
        <p:spPr>
          <a:xfrm>
            <a:off x="304800" y="274320"/>
            <a:ext cx="5638800" cy="6327648"/>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1" name="日期占位符 20"/>
          <p:cNvSpPr>
            <a:spLocks noGrp="1"/>
          </p:cNvSpPr>
          <p:nvPr>
            <p:ph type="dt" sz="half" idx="14"/>
          </p:nvPr>
        </p:nvSpPr>
        <p:spPr/>
        <p:txBody>
          <a:bodyPr rtlCol="0"/>
          <a:lstStyle/>
          <a:p>
            <a:fld id="{5144D5AC-0D1E-4890-AE01-395209432DD0}" type="datetimeFigureOut">
              <a:rPr lang="zh-CN" altLang="en-US" smtClean="0"/>
              <a:pPr/>
              <a:t>2016-10-10</a:t>
            </a:fld>
            <a:endParaRPr lang="zh-CN" altLang="en-US"/>
          </a:p>
        </p:txBody>
      </p:sp>
      <p:sp>
        <p:nvSpPr>
          <p:cNvPr id="22" name="灯片编号占位符 21"/>
          <p:cNvSpPr>
            <a:spLocks noGrp="1"/>
          </p:cNvSpPr>
          <p:nvPr>
            <p:ph type="sldNum" sz="quarter" idx="15"/>
          </p:nvPr>
        </p:nvSpPr>
        <p:spPr/>
        <p:txBody>
          <a:bodyPr rtlCol="0"/>
          <a:lstStyle/>
          <a:p>
            <a:fld id="{3BB54CCB-5623-41DC-83CC-E3F2C6FA6F05}" type="slidenum">
              <a:rPr lang="zh-CN" altLang="en-US" smtClean="0"/>
              <a:pPr/>
              <a:t>‹#›</a:t>
            </a:fld>
            <a:endParaRPr lang="zh-CN" altLang="en-US"/>
          </a:p>
        </p:txBody>
      </p:sp>
      <p:sp>
        <p:nvSpPr>
          <p:cNvPr id="23" name="页脚占位符 22"/>
          <p:cNvSpPr>
            <a:spLocks noGrp="1"/>
          </p:cNvSpPr>
          <p:nvPr>
            <p:ph type="ftr" sz="quarter" idx="16"/>
          </p:nvPr>
        </p:nvSpPr>
        <p:spPr/>
        <p:txBody>
          <a:bodyPr rtlCol="0"/>
          <a:lstStyle/>
          <a:p>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直接连接符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椭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标题 1"/>
          <p:cNvSpPr>
            <a:spLocks noGrp="1"/>
          </p:cNvSpPr>
          <p:nvPr>
            <p:ph type="title"/>
          </p:nvPr>
        </p:nvSpPr>
        <p:spPr>
          <a:xfrm rot="5400000">
            <a:off x="3350133" y="3200400"/>
            <a:ext cx="6309360" cy="457200"/>
          </a:xfrm>
        </p:spPr>
        <p:txBody>
          <a:bodyPr anchor="b"/>
          <a:lstStyle>
            <a:lvl1pPr algn="l">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CN" altLang="en-US" smtClean="0"/>
              <a:t>单击图标添加图片</a:t>
            </a:r>
            <a:endParaRPr kumimoji="0" lang="en-US" dirty="0"/>
          </a:p>
        </p:txBody>
      </p:sp>
      <p:sp>
        <p:nvSpPr>
          <p:cNvPr id="4" name="文本占位符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10" name="直接连接符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直接连接符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直接连接符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接连接符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占位符 16"/>
          <p:cNvSpPr>
            <a:spLocks noGrp="1"/>
          </p:cNvSpPr>
          <p:nvPr>
            <p:ph type="dt" sz="half" idx="10"/>
          </p:nvPr>
        </p:nvSpPr>
        <p:spPr/>
        <p:txBody>
          <a:bodyPr rtlCol="0"/>
          <a:lstStyle/>
          <a:p>
            <a:fld id="{5144D5AC-0D1E-4890-AE01-395209432DD0}" type="datetimeFigureOut">
              <a:rPr lang="zh-CN" altLang="en-US" smtClean="0"/>
              <a:pPr/>
              <a:t>2016-10-10</a:t>
            </a:fld>
            <a:endParaRPr lang="zh-CN" altLang="en-US"/>
          </a:p>
        </p:txBody>
      </p:sp>
      <p:sp>
        <p:nvSpPr>
          <p:cNvPr id="18" name="灯片编号占位符 17"/>
          <p:cNvSpPr>
            <a:spLocks noGrp="1"/>
          </p:cNvSpPr>
          <p:nvPr>
            <p:ph type="sldNum" sz="quarter" idx="11"/>
          </p:nvPr>
        </p:nvSpPr>
        <p:spPr/>
        <p:txBody>
          <a:bodyPr rtlCol="0"/>
          <a:lstStyle/>
          <a:p>
            <a:fld id="{3BB54CCB-5623-41DC-83CC-E3F2C6FA6F05}" type="slidenum">
              <a:rPr lang="zh-CN" altLang="en-US" smtClean="0"/>
              <a:pPr/>
              <a:t>‹#›</a:t>
            </a:fld>
            <a:endParaRPr lang="zh-CN" altLang="en-US"/>
          </a:p>
        </p:txBody>
      </p:sp>
      <p:sp>
        <p:nvSpPr>
          <p:cNvPr id="21" name="页脚占位符 20"/>
          <p:cNvSpPr>
            <a:spLocks noGrp="1"/>
          </p:cNvSpPr>
          <p:nvPr>
            <p:ph type="ftr" sz="quarter" idx="12"/>
          </p:nvPr>
        </p:nvSpPr>
        <p:spPr/>
        <p:txBody>
          <a:bodyPr rtlCol="0"/>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接连接符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标题占位符 21"/>
          <p:cNvSpPr>
            <a:spLocks noGrp="1"/>
          </p:cNvSpPr>
          <p:nvPr>
            <p:ph type="title"/>
          </p:nvPr>
        </p:nvSpPr>
        <p:spPr>
          <a:xfrm>
            <a:off x="457200" y="274638"/>
            <a:ext cx="7467600" cy="1143000"/>
          </a:xfrm>
          <a:prstGeom prst="rect">
            <a:avLst/>
          </a:prstGeom>
        </p:spPr>
        <p:txBody>
          <a:bodyPr vert="horz" anchor="b">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144D5AC-0D1E-4890-AE01-395209432DD0}" type="datetimeFigureOut">
              <a:rPr lang="zh-CN" altLang="en-US" smtClean="0"/>
              <a:pPr/>
              <a:t>2016-10-10</a:t>
            </a:fld>
            <a:endParaRPr lang="zh-CN" altLang="en-US"/>
          </a:p>
        </p:txBody>
      </p:sp>
      <p:sp>
        <p:nvSpPr>
          <p:cNvPr id="3" name="页脚占位符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CN" altLang="en-US"/>
          </a:p>
        </p:txBody>
      </p:sp>
      <p:sp>
        <p:nvSpPr>
          <p:cNvPr id="7" name="直接连接符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接连接符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直接连接符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椭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灯片编号占位符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BB54CCB-5623-41DC-83CC-E3F2C6FA6F0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1560" y="2276872"/>
            <a:ext cx="8391306" cy="2376264"/>
          </a:xfrm>
        </p:spPr>
        <p:txBody>
          <a:bodyPr>
            <a:noAutofit/>
          </a:bodyPr>
          <a:lstStyle/>
          <a:p>
            <a:pPr algn="ctr"/>
            <a:r>
              <a:rPr lang="en-US" altLang="zh-CN" sz="3200" dirty="0" smtClean="0">
                <a:latin typeface="Times New Roman" pitchFamily="18" charset="0"/>
                <a:cs typeface="Times New Roman" pitchFamily="18" charset="0"/>
              </a:rPr>
              <a:t/>
            </a:r>
            <a:br>
              <a:rPr lang="en-US" altLang="zh-CN" sz="3200" dirty="0" smtClean="0">
                <a:latin typeface="Times New Roman" pitchFamily="18" charset="0"/>
                <a:cs typeface="Times New Roman" pitchFamily="18" charset="0"/>
              </a:rPr>
            </a:br>
            <a:r>
              <a:rPr lang="en-US" altLang="zh-CN" sz="3200" dirty="0" smtClean="0">
                <a:latin typeface="Times New Roman" pitchFamily="18" charset="0"/>
                <a:cs typeface="Times New Roman" pitchFamily="18" charset="0"/>
              </a:rPr>
              <a:t/>
            </a:r>
            <a:br>
              <a:rPr lang="en-US" altLang="zh-CN" sz="3200" dirty="0" smtClean="0">
                <a:latin typeface="Times New Roman" pitchFamily="18" charset="0"/>
                <a:cs typeface="Times New Roman" pitchFamily="18" charset="0"/>
              </a:rPr>
            </a:br>
            <a:r>
              <a:rPr lang="en-US" altLang="zh-CN" sz="3200" dirty="0" smtClean="0">
                <a:latin typeface="Times New Roman" pitchFamily="18" charset="0"/>
                <a:cs typeface="Times New Roman" pitchFamily="18" charset="0"/>
              </a:rPr>
              <a:t/>
            </a:r>
            <a:br>
              <a:rPr lang="en-US" altLang="zh-CN" sz="3200" dirty="0" smtClean="0">
                <a:latin typeface="Times New Roman" pitchFamily="18" charset="0"/>
                <a:cs typeface="Times New Roman" pitchFamily="18" charset="0"/>
              </a:rPr>
            </a:br>
            <a:r>
              <a:rPr lang="en-US" altLang="zh-CN" sz="3200" dirty="0" smtClean="0">
                <a:latin typeface="Times New Roman" pitchFamily="18" charset="0"/>
                <a:cs typeface="Times New Roman" pitchFamily="18" charset="0"/>
              </a:rPr>
              <a:t/>
            </a:r>
            <a:br>
              <a:rPr lang="en-US" altLang="zh-CN" sz="3200" dirty="0" smtClean="0">
                <a:latin typeface="Times New Roman" pitchFamily="18" charset="0"/>
                <a:cs typeface="Times New Roman" pitchFamily="18" charset="0"/>
              </a:rPr>
            </a:br>
            <a:r>
              <a:rPr lang="en-US" altLang="zh-CN" sz="3200" dirty="0">
                <a:latin typeface="Times New Roman" pitchFamily="18" charset="0"/>
                <a:cs typeface="Times New Roman" pitchFamily="18" charset="0"/>
              </a:rPr>
              <a:t/>
            </a:r>
            <a:br>
              <a:rPr lang="en-US" altLang="zh-CN" sz="3200" dirty="0">
                <a:latin typeface="Times New Roman" pitchFamily="18" charset="0"/>
                <a:cs typeface="Times New Roman" pitchFamily="18" charset="0"/>
              </a:rPr>
            </a:br>
            <a:r>
              <a:rPr lang="en-US" altLang="zh-CN" sz="3200" dirty="0" smtClean="0">
                <a:latin typeface="Times New Roman" pitchFamily="18" charset="0"/>
                <a:cs typeface="Times New Roman" pitchFamily="18" charset="0"/>
              </a:rPr>
              <a:t/>
            </a:r>
            <a:br>
              <a:rPr lang="en-US" altLang="zh-CN" sz="3200" dirty="0" smtClean="0">
                <a:latin typeface="Times New Roman" pitchFamily="18" charset="0"/>
                <a:cs typeface="Times New Roman" pitchFamily="18" charset="0"/>
              </a:rPr>
            </a:br>
            <a:r>
              <a:rPr lang="en-US" altLang="zh-CN" sz="3200" dirty="0">
                <a:latin typeface="Times New Roman" pitchFamily="18" charset="0"/>
                <a:cs typeface="Times New Roman" pitchFamily="18" charset="0"/>
              </a:rPr>
              <a:t/>
            </a:r>
            <a:br>
              <a:rPr lang="en-US" altLang="zh-CN" sz="3200" dirty="0">
                <a:latin typeface="Times New Roman" pitchFamily="18" charset="0"/>
                <a:cs typeface="Times New Roman" pitchFamily="18" charset="0"/>
              </a:rPr>
            </a:br>
            <a:r>
              <a:rPr lang="en-US" altLang="zh-CN" sz="3200" dirty="0" smtClean="0">
                <a:latin typeface="Times New Roman" pitchFamily="18" charset="0"/>
                <a:cs typeface="Times New Roman" pitchFamily="18" charset="0"/>
              </a:rPr>
              <a:t/>
            </a:r>
            <a:br>
              <a:rPr lang="en-US" altLang="zh-CN" sz="3200" dirty="0" smtClean="0">
                <a:latin typeface="Times New Roman" pitchFamily="18" charset="0"/>
                <a:cs typeface="Times New Roman" pitchFamily="18" charset="0"/>
              </a:rPr>
            </a:br>
            <a:r>
              <a:rPr lang="en-US" altLang="zh-CN" sz="3200" dirty="0" smtClean="0">
                <a:latin typeface="Times New Roman" pitchFamily="18" charset="0"/>
                <a:cs typeface="Times New Roman" pitchFamily="18" charset="0"/>
              </a:rPr>
              <a:t/>
            </a:r>
            <a:br>
              <a:rPr lang="en-US" altLang="zh-CN" sz="3200" dirty="0" smtClean="0">
                <a:latin typeface="Times New Roman" pitchFamily="18" charset="0"/>
                <a:cs typeface="Times New Roman" pitchFamily="18" charset="0"/>
              </a:rPr>
            </a:br>
            <a:r>
              <a:rPr lang="en-US" altLang="zh-CN" sz="3200" dirty="0">
                <a:latin typeface="Times New Roman" pitchFamily="18" charset="0"/>
                <a:cs typeface="Times New Roman" pitchFamily="18" charset="0"/>
              </a:rPr>
              <a:t/>
            </a:r>
            <a:br>
              <a:rPr lang="en-US" altLang="zh-CN" sz="3200" dirty="0">
                <a:latin typeface="Times New Roman" pitchFamily="18" charset="0"/>
                <a:cs typeface="Times New Roman" pitchFamily="18" charset="0"/>
              </a:rPr>
            </a:br>
            <a:r>
              <a:rPr lang="en-US" altLang="zh-CN" sz="3200" dirty="0" smtClean="0">
                <a:latin typeface="Times New Roman" pitchFamily="18" charset="0"/>
                <a:cs typeface="Times New Roman" pitchFamily="18" charset="0"/>
              </a:rPr>
              <a:t>Section 15 Problem-Based Learning</a:t>
            </a:r>
            <a:br>
              <a:rPr lang="en-US" altLang="zh-CN" sz="3200" dirty="0" smtClean="0">
                <a:latin typeface="Times New Roman" pitchFamily="18" charset="0"/>
                <a:cs typeface="Times New Roman" pitchFamily="18" charset="0"/>
              </a:rPr>
            </a:br>
            <a:r>
              <a:rPr lang="en-US" altLang="zh-CN" sz="3200" dirty="0" smtClean="0">
                <a:latin typeface="Times New Roman" pitchFamily="18" charset="0"/>
                <a:cs typeface="Times New Roman" pitchFamily="18" charset="0"/>
              </a:rPr>
              <a:t/>
            </a:r>
            <a:br>
              <a:rPr lang="en-US" altLang="zh-CN" sz="3200" dirty="0" smtClean="0">
                <a:latin typeface="Times New Roman" pitchFamily="18" charset="0"/>
                <a:cs typeface="Times New Roman" pitchFamily="18" charset="0"/>
              </a:rPr>
            </a:br>
            <a:r>
              <a:rPr lang="en-US" altLang="zh-CN" sz="3200" dirty="0" smtClean="0">
                <a:latin typeface="Times New Roman" pitchFamily="18" charset="0"/>
                <a:cs typeface="Times New Roman" pitchFamily="18" charset="0"/>
              </a:rPr>
              <a:t>by </a:t>
            </a:r>
            <a:r>
              <a:rPr lang="en-US" altLang="zh-CN" sz="3200" dirty="0" err="1" smtClean="0">
                <a:latin typeface="Times New Roman" pitchFamily="18" charset="0"/>
                <a:cs typeface="Times New Roman" pitchFamily="18" charset="0"/>
              </a:rPr>
              <a:t>Jingyan</a:t>
            </a:r>
            <a:r>
              <a:rPr lang="en-US" altLang="zh-CN" sz="3200" dirty="0" smtClean="0">
                <a:latin typeface="Times New Roman" pitchFamily="18" charset="0"/>
                <a:cs typeface="Times New Roman" pitchFamily="18" charset="0"/>
              </a:rPr>
              <a:t> Lu, Susan Bridges and Cindy E. </a:t>
            </a:r>
            <a:r>
              <a:rPr lang="en-US" altLang="zh-CN" sz="3200" dirty="0" err="1" smtClean="0">
                <a:latin typeface="Times New Roman" pitchFamily="18" charset="0"/>
                <a:cs typeface="Times New Roman" pitchFamily="18" charset="0"/>
              </a:rPr>
              <a:t>Hmelo</a:t>
            </a:r>
            <a:r>
              <a:rPr lang="en-US" altLang="zh-CN" sz="3200" dirty="0" smtClean="0">
                <a:latin typeface="Times New Roman" pitchFamily="18" charset="0"/>
                <a:cs typeface="Times New Roman" pitchFamily="18" charset="0"/>
              </a:rPr>
              <a:t>-Silver </a:t>
            </a:r>
            <a:br>
              <a:rPr lang="en-US" altLang="zh-CN" sz="3200" dirty="0" smtClean="0">
                <a:latin typeface="Times New Roman" pitchFamily="18" charset="0"/>
                <a:cs typeface="Times New Roman" pitchFamily="18" charset="0"/>
              </a:rPr>
            </a:br>
            <a:r>
              <a:rPr lang="en-US" altLang="zh-CN" sz="3200" dirty="0" smtClean="0">
                <a:latin typeface="Times New Roman" pitchFamily="18" charset="0"/>
                <a:cs typeface="Times New Roman" pitchFamily="18" charset="0"/>
              </a:rPr>
              <a:t/>
            </a:r>
            <a:br>
              <a:rPr lang="en-US" altLang="zh-CN" sz="3200" dirty="0" smtClean="0">
                <a:latin typeface="Times New Roman" pitchFamily="18" charset="0"/>
                <a:cs typeface="Times New Roman" pitchFamily="18" charset="0"/>
              </a:rPr>
            </a:br>
            <a:r>
              <a:rPr lang="zh-CN" altLang="en-US" sz="3200" dirty="0" smtClean="0">
                <a:latin typeface="Times New Roman" pitchFamily="18" charset="0"/>
                <a:cs typeface="Times New Roman" pitchFamily="18" charset="0"/>
              </a:rPr>
              <a:t>基于问题的学习</a:t>
            </a:r>
            <a:r>
              <a:rPr lang="en-US" altLang="zh-CN" sz="3200" dirty="0" smtClean="0">
                <a:latin typeface="Times New Roman" pitchFamily="18" charset="0"/>
                <a:cs typeface="Times New Roman" pitchFamily="18" charset="0"/>
              </a:rPr>
              <a:t> </a:t>
            </a:r>
            <a:r>
              <a:rPr lang="en-US" altLang="zh-CN" sz="3200" dirty="0">
                <a:latin typeface="Times New Roman" pitchFamily="18" charset="0"/>
                <a:cs typeface="Times New Roman" pitchFamily="18" charset="0"/>
              </a:rPr>
              <a:t/>
            </a:r>
            <a:br>
              <a:rPr lang="en-US" altLang="zh-CN" sz="3200" dirty="0">
                <a:latin typeface="Times New Roman" pitchFamily="18" charset="0"/>
                <a:cs typeface="Times New Roman" pitchFamily="18" charset="0"/>
              </a:rPr>
            </a:br>
            <a:endParaRPr lang="zh-CN" altLang="en-US" sz="3200" dirty="0">
              <a:latin typeface="Times New Roman" pitchFamily="18" charset="0"/>
              <a:cs typeface="Times New Roman" pitchFamily="18" charset="0"/>
            </a:endParaRPr>
          </a:p>
        </p:txBody>
      </p:sp>
      <p:sp>
        <p:nvSpPr>
          <p:cNvPr id="4" name="副标题 3"/>
          <p:cNvSpPr>
            <a:spLocks noGrp="1"/>
          </p:cNvSpPr>
          <p:nvPr>
            <p:ph type="subTitle"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07504" y="44624"/>
            <a:ext cx="7817296" cy="864096"/>
          </a:xfrm>
        </p:spPr>
        <p:txBody>
          <a:bodyPr>
            <a:normAutofit/>
          </a:bodyPr>
          <a:lstStyle/>
          <a:p>
            <a:r>
              <a:rPr lang="zh-CN" altLang="en-US" sz="3200" b="1" dirty="0" smtClean="0">
                <a:solidFill>
                  <a:srgbClr val="C00000"/>
                </a:solidFill>
                <a:latin typeface="隶书" pitchFamily="49" charset="-122"/>
                <a:ea typeface="隶书" pitchFamily="49" charset="-122"/>
              </a:rPr>
              <a:t>三、</a:t>
            </a:r>
            <a:r>
              <a:rPr lang="en-US" altLang="zh-CN" sz="3200" b="1" dirty="0" smtClean="0">
                <a:solidFill>
                  <a:srgbClr val="C00000"/>
                </a:solidFill>
                <a:latin typeface="隶书" pitchFamily="49" charset="-122"/>
                <a:ea typeface="隶书" pitchFamily="49" charset="-122"/>
              </a:rPr>
              <a:t>PBL</a:t>
            </a:r>
            <a:r>
              <a:rPr lang="zh-CN" altLang="en-US" sz="3200" b="1" dirty="0" smtClean="0">
                <a:solidFill>
                  <a:srgbClr val="C00000"/>
                </a:solidFill>
                <a:latin typeface="隶书" pitchFamily="49" charset="-122"/>
                <a:ea typeface="隶书" pitchFamily="49" charset="-122"/>
              </a:rPr>
              <a:t>教学设计</a:t>
            </a:r>
            <a:endParaRPr lang="zh-CN" altLang="en-US" sz="3200" b="1" dirty="0">
              <a:solidFill>
                <a:srgbClr val="C00000"/>
              </a:solidFill>
            </a:endParaRPr>
          </a:p>
        </p:txBody>
      </p:sp>
      <p:sp>
        <p:nvSpPr>
          <p:cNvPr id="6" name="内容占位符 5"/>
          <p:cNvSpPr>
            <a:spLocks noGrp="1"/>
          </p:cNvSpPr>
          <p:nvPr>
            <p:ph sz="quarter" idx="1"/>
          </p:nvPr>
        </p:nvSpPr>
        <p:spPr>
          <a:xfrm>
            <a:off x="179512" y="1052736"/>
            <a:ext cx="8507288" cy="5073427"/>
          </a:xfrm>
        </p:spPr>
        <p:txBody>
          <a:bodyPr>
            <a:noAutofit/>
          </a:bodyPr>
          <a:lstStyle/>
          <a:p>
            <a:pPr marL="571500" indent="-571500">
              <a:lnSpc>
                <a:spcPct val="145000"/>
              </a:lnSpc>
              <a:buNone/>
            </a:pPr>
            <a:r>
              <a:rPr lang="en-US" altLang="zh-CN" sz="2800" b="1" dirty="0" smtClean="0">
                <a:solidFill>
                  <a:srgbClr val="C00000"/>
                </a:solidFill>
                <a:latin typeface="Times New Roman" pitchFamily="18" charset="0"/>
                <a:cs typeface="Times New Roman" pitchFamily="18" charset="0"/>
              </a:rPr>
              <a:t>VI. Self-Directed Learning </a:t>
            </a:r>
            <a:r>
              <a:rPr lang="zh-CN" altLang="en-US" sz="2800" b="1" dirty="0" smtClean="0">
                <a:solidFill>
                  <a:srgbClr val="C00000"/>
                </a:solidFill>
                <a:latin typeface="Times New Roman" pitchFamily="18" charset="0"/>
                <a:cs typeface="Times New Roman" pitchFamily="18" charset="0"/>
              </a:rPr>
              <a:t>（自主学习）</a:t>
            </a:r>
            <a:endParaRPr lang="en-US" altLang="zh-CN" sz="2800" b="1" dirty="0" smtClean="0">
              <a:solidFill>
                <a:srgbClr val="C00000"/>
              </a:solidFill>
              <a:latin typeface="Times New Roman" pitchFamily="18" charset="0"/>
              <a:cs typeface="Times New Roman" pitchFamily="18" charset="0"/>
            </a:endParaRPr>
          </a:p>
          <a:p>
            <a:pPr marL="571500" indent="-571500" algn="just">
              <a:lnSpc>
                <a:spcPct val="145000"/>
              </a:lnSpc>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 key feature of PBL is the self-directed learning (SDL) that is initiated through the identification and discussion of learning issues. </a:t>
            </a:r>
          </a:p>
          <a:p>
            <a:pPr marL="571500" indent="-571500">
              <a:lnSpc>
                <a:spcPct val="145000"/>
              </a:lnSpc>
              <a:buNone/>
            </a:pPr>
            <a:r>
              <a:rPr lang="en-US" altLang="zh-CN" sz="2800" dirty="0" smtClean="0">
                <a:latin typeface="Times New Roman" pitchFamily="18" charset="0"/>
                <a:cs typeface="Times New Roman" pitchFamily="18" charset="0"/>
              </a:rPr>
              <a:t>    </a:t>
            </a:r>
            <a:r>
              <a:rPr lang="zh-CN" altLang="en-US" sz="2800" dirty="0" smtClean="0">
                <a:latin typeface="Times New Roman" pitchFamily="18" charset="0"/>
                <a:cs typeface="Times New Roman" pitchFamily="18" charset="0"/>
              </a:rPr>
              <a:t>（</a:t>
            </a:r>
            <a:r>
              <a:rPr lang="en-US" altLang="zh-CN" sz="2800" dirty="0" smtClean="0">
                <a:latin typeface="Times New Roman" pitchFamily="18" charset="0"/>
                <a:cs typeface="Times New Roman" pitchFamily="18" charset="0"/>
              </a:rPr>
              <a:t>PBL</a:t>
            </a:r>
            <a:r>
              <a:rPr lang="zh-CN" altLang="en-US" sz="2800" dirty="0" smtClean="0">
                <a:latin typeface="Times New Roman" pitchFamily="18" charset="0"/>
                <a:cs typeface="Times New Roman" pitchFamily="18" charset="0"/>
              </a:rPr>
              <a:t>的重要特征就是从学习问题的识别和讨论开始的自主学习。）</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endParaRPr lang="zh-CN" alt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79022" y="0"/>
            <a:ext cx="7917786" cy="908720"/>
          </a:xfrm>
        </p:spPr>
        <p:txBody>
          <a:bodyPr>
            <a:normAutofit/>
          </a:bodyPr>
          <a:lstStyle/>
          <a:p>
            <a:r>
              <a:rPr lang="zh-CN" altLang="en-US" sz="3200" dirty="0" smtClean="0">
                <a:solidFill>
                  <a:srgbClr val="C00000"/>
                </a:solidFill>
                <a:latin typeface="隶书" pitchFamily="49" charset="-122"/>
                <a:ea typeface="隶书" pitchFamily="49" charset="-122"/>
              </a:rPr>
              <a:t>三、</a:t>
            </a:r>
            <a:r>
              <a:rPr lang="en-US" altLang="zh-CN" sz="3200" dirty="0" smtClean="0">
                <a:solidFill>
                  <a:srgbClr val="C00000"/>
                </a:solidFill>
                <a:latin typeface="隶书" pitchFamily="49" charset="-122"/>
                <a:ea typeface="隶书" pitchFamily="49" charset="-122"/>
              </a:rPr>
              <a:t>PBL</a:t>
            </a:r>
            <a:r>
              <a:rPr lang="zh-CN" altLang="en-US" sz="3200" dirty="0" smtClean="0">
                <a:solidFill>
                  <a:srgbClr val="C00000"/>
                </a:solidFill>
                <a:latin typeface="隶书" pitchFamily="49" charset="-122"/>
                <a:ea typeface="隶书" pitchFamily="49" charset="-122"/>
              </a:rPr>
              <a:t>教学设计</a:t>
            </a:r>
            <a:endParaRPr lang="zh-CN" altLang="en-US" sz="3200" dirty="0">
              <a:solidFill>
                <a:srgbClr val="C00000"/>
              </a:solidFill>
            </a:endParaRPr>
          </a:p>
        </p:txBody>
      </p:sp>
      <p:sp>
        <p:nvSpPr>
          <p:cNvPr id="6" name="内容占位符 5"/>
          <p:cNvSpPr>
            <a:spLocks noGrp="1"/>
          </p:cNvSpPr>
          <p:nvPr>
            <p:ph sz="quarter" idx="1"/>
          </p:nvPr>
        </p:nvSpPr>
        <p:spPr>
          <a:xfrm>
            <a:off x="179512" y="925690"/>
            <a:ext cx="8507288" cy="5200474"/>
          </a:xfrm>
        </p:spPr>
        <p:txBody>
          <a:bodyPr>
            <a:noAutofit/>
          </a:bodyPr>
          <a:lstStyle/>
          <a:p>
            <a:pPr marL="571500" indent="-571500">
              <a:lnSpc>
                <a:spcPct val="145000"/>
              </a:lnSpc>
              <a:buNone/>
            </a:pPr>
            <a:r>
              <a:rPr lang="en-US" altLang="zh-CN" sz="2800" b="1" dirty="0" smtClean="0">
                <a:solidFill>
                  <a:srgbClr val="C00000"/>
                </a:solidFill>
                <a:latin typeface="Times New Roman" pitchFamily="18" charset="0"/>
                <a:cs typeface="Times New Roman" pitchFamily="18" charset="0"/>
              </a:rPr>
              <a:t>VII. Collaboration </a:t>
            </a:r>
            <a:r>
              <a:rPr lang="zh-CN" altLang="en-US" sz="2800" b="1" dirty="0" smtClean="0">
                <a:solidFill>
                  <a:srgbClr val="C00000"/>
                </a:solidFill>
                <a:latin typeface="Times New Roman" pitchFamily="18" charset="0"/>
                <a:cs typeface="Times New Roman" pitchFamily="18" charset="0"/>
              </a:rPr>
              <a:t>（协作）</a:t>
            </a:r>
            <a:endParaRPr lang="en-US" altLang="zh-CN" sz="2800" b="1" dirty="0" smtClean="0">
              <a:solidFill>
                <a:srgbClr val="C00000"/>
              </a:solidFill>
              <a:latin typeface="Times New Roman" pitchFamily="18" charset="0"/>
              <a:cs typeface="Times New Roman" pitchFamily="18" charset="0"/>
            </a:endParaRPr>
          </a:p>
          <a:p>
            <a:pPr marL="571500" indent="-571500">
              <a:lnSpc>
                <a:spcPct val="145000"/>
              </a:lnSpc>
              <a:buNone/>
            </a:pPr>
            <a:r>
              <a:rPr lang="en-US" sz="2800" dirty="0" smtClean="0">
                <a:latin typeface="Times New Roman" pitchFamily="18" charset="0"/>
                <a:cs typeface="Times New Roman" pitchFamily="18" charset="0"/>
              </a:rPr>
              <a:t>      Collaboration requires students to make their thinking      visible, as they discuss their developing understandings and hypotheses, thus making their ideas open for negotiation and revisions. </a:t>
            </a:r>
          </a:p>
          <a:p>
            <a:pPr marL="571500" indent="-571500">
              <a:lnSpc>
                <a:spcPct val="145000"/>
              </a:lnSpc>
              <a:buNone/>
            </a:pPr>
            <a:r>
              <a:rPr lang="zh-CN" altLang="en-US" sz="2800" dirty="0" smtClean="0">
                <a:latin typeface="Times New Roman" pitchFamily="18" charset="0"/>
                <a:cs typeface="Times New Roman" pitchFamily="18" charset="0"/>
              </a:rPr>
              <a:t>      （当学生讨论他们的理解和假设形成时，协作就要求他们思维可视化，以使他们参与讨论和修正想法得以开放。）</a:t>
            </a:r>
            <a:r>
              <a:rPr lang="en-US" sz="2800" dirty="0" smtClean="0">
                <a:latin typeface="Times New Roman" panose="02020603050405020304" pitchFamily="18" charset="0"/>
              </a:rPr>
              <a:t/>
            </a:r>
            <a:br>
              <a:rPr lang="en-US" sz="2800" dirty="0" smtClean="0">
                <a:latin typeface="Times New Roman" panose="02020603050405020304"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endParaRPr lang="zh-CN" alt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07504" y="116632"/>
            <a:ext cx="7817296" cy="576064"/>
          </a:xfrm>
        </p:spPr>
        <p:txBody>
          <a:bodyPr>
            <a:noAutofit/>
          </a:bodyPr>
          <a:lstStyle/>
          <a:p>
            <a:r>
              <a:rPr lang="zh-CN" altLang="en-US" sz="3200" b="1" dirty="0" smtClean="0">
                <a:solidFill>
                  <a:srgbClr val="C00000"/>
                </a:solidFill>
                <a:latin typeface="隶书" pitchFamily="49" charset="-122"/>
                <a:ea typeface="隶书" pitchFamily="49" charset="-122"/>
              </a:rPr>
              <a:t>三、</a:t>
            </a:r>
            <a:r>
              <a:rPr lang="en-US" altLang="zh-CN" sz="3200" b="1" dirty="0" smtClean="0">
                <a:solidFill>
                  <a:srgbClr val="C00000"/>
                </a:solidFill>
                <a:latin typeface="隶书" pitchFamily="49" charset="-122"/>
                <a:ea typeface="隶书" pitchFamily="49" charset="-122"/>
              </a:rPr>
              <a:t>PBL</a:t>
            </a:r>
            <a:r>
              <a:rPr lang="zh-CN" altLang="en-US" sz="3200" b="1" dirty="0" smtClean="0">
                <a:solidFill>
                  <a:srgbClr val="C00000"/>
                </a:solidFill>
                <a:latin typeface="隶书" pitchFamily="49" charset="-122"/>
                <a:ea typeface="隶书" pitchFamily="49" charset="-122"/>
              </a:rPr>
              <a:t>教学设计</a:t>
            </a:r>
            <a:endParaRPr lang="zh-CN" altLang="en-US" sz="3200" b="1" dirty="0">
              <a:solidFill>
                <a:srgbClr val="C00000"/>
              </a:solidFill>
            </a:endParaRPr>
          </a:p>
        </p:txBody>
      </p:sp>
      <p:sp>
        <p:nvSpPr>
          <p:cNvPr id="6" name="内容占位符 5"/>
          <p:cNvSpPr>
            <a:spLocks noGrp="1"/>
          </p:cNvSpPr>
          <p:nvPr>
            <p:ph sz="quarter" idx="1"/>
          </p:nvPr>
        </p:nvSpPr>
        <p:spPr>
          <a:xfrm>
            <a:off x="107504" y="692696"/>
            <a:ext cx="8928992" cy="5616624"/>
          </a:xfrm>
        </p:spPr>
        <p:txBody>
          <a:bodyPr>
            <a:noAutofit/>
          </a:bodyPr>
          <a:lstStyle/>
          <a:p>
            <a:pPr marL="571500" indent="-571500">
              <a:lnSpc>
                <a:spcPct val="145000"/>
              </a:lnSpc>
              <a:buNone/>
            </a:pPr>
            <a:r>
              <a:rPr lang="en-US" altLang="zh-CN" b="1" dirty="0" smtClean="0">
                <a:solidFill>
                  <a:srgbClr val="C00000"/>
                </a:solidFill>
                <a:latin typeface="Times New Roman" pitchFamily="18" charset="0"/>
                <a:cs typeface="Times New Roman" pitchFamily="18" charset="0"/>
              </a:rPr>
              <a:t>VIII. Reflection for Learning and Transfer (</a:t>
            </a:r>
            <a:r>
              <a:rPr lang="zh-CN" altLang="en-US" b="1" dirty="0" smtClean="0">
                <a:solidFill>
                  <a:srgbClr val="C00000"/>
                </a:solidFill>
                <a:latin typeface="Times New Roman" pitchFamily="18" charset="0"/>
                <a:cs typeface="Times New Roman" pitchFamily="18" charset="0"/>
              </a:rPr>
              <a:t>学习与迁移的反思</a:t>
            </a:r>
            <a:r>
              <a:rPr lang="en-US" altLang="zh-CN" b="1" dirty="0" smtClean="0">
                <a:solidFill>
                  <a:srgbClr val="C00000"/>
                </a:solidFill>
                <a:latin typeface="Times New Roman" pitchFamily="18" charset="0"/>
                <a:cs typeface="Times New Roman" pitchFamily="18" charset="0"/>
              </a:rPr>
              <a:t>)</a:t>
            </a:r>
          </a:p>
          <a:p>
            <a:pPr marL="571500" indent="-571500">
              <a:lnSpc>
                <a:spcPct val="145000"/>
              </a:lnSpc>
              <a:buNone/>
            </a:pPr>
            <a:r>
              <a:rPr lang="en-US" dirty="0" smtClean="0">
                <a:latin typeface="Times New Roman" pitchFamily="18" charset="0"/>
                <a:cs typeface="Times New Roman" pitchFamily="18" charset="0"/>
              </a:rPr>
              <a:t>       Reflection helps students: </a:t>
            </a:r>
            <a:r>
              <a:rPr lang="zh-CN" altLang="en-US" dirty="0" smtClean="0">
                <a:latin typeface="Times New Roman" pitchFamily="18" charset="0"/>
                <a:cs typeface="Times New Roman" pitchFamily="18" charset="0"/>
              </a:rPr>
              <a:t>（反思帮助学生：）</a:t>
            </a:r>
            <a:endParaRPr lang="en-US" dirty="0" smtClean="0">
              <a:latin typeface="Times New Roman" pitchFamily="18" charset="0"/>
              <a:cs typeface="Times New Roman" pitchFamily="18" charset="0"/>
            </a:endParaRPr>
          </a:p>
          <a:p>
            <a:pPr marL="571500" indent="-571500">
              <a:lnSpc>
                <a:spcPct val="145000"/>
              </a:lnSpc>
              <a:buNone/>
            </a:pPr>
            <a:r>
              <a:rPr lang="en-US" dirty="0" smtClean="0">
                <a:latin typeface="Times New Roman" pitchFamily="18" charset="0"/>
                <a:cs typeface="Times New Roman" pitchFamily="18" charset="0"/>
              </a:rPr>
              <a:t>       (1) relate their new knowledge to their prior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understanding, </a:t>
            </a:r>
            <a:r>
              <a:rPr lang="zh-CN" altLang="en-US" dirty="0" smtClean="0">
                <a:latin typeface="Times New Roman" pitchFamily="18" charset="0"/>
                <a:cs typeface="Times New Roman" pitchFamily="18" charset="0"/>
              </a:rPr>
              <a:t>（把新知识和先前的理解联系起来）</a:t>
            </a:r>
            <a:endParaRPr lang="en-US" dirty="0" smtClean="0">
              <a:latin typeface="Times New Roman" pitchFamily="18" charset="0"/>
              <a:cs typeface="Times New Roman" pitchFamily="18" charset="0"/>
            </a:endParaRPr>
          </a:p>
          <a:p>
            <a:pPr marL="571500" indent="-571500">
              <a:lnSpc>
                <a:spcPct val="145000"/>
              </a:lnSpc>
              <a:buNone/>
            </a:pPr>
            <a:r>
              <a:rPr lang="en-US" dirty="0" smtClean="0">
                <a:latin typeface="Times New Roman" pitchFamily="18" charset="0"/>
                <a:cs typeface="Times New Roman" pitchFamily="18" charset="0"/>
              </a:rPr>
              <a:t>       (2) mindfully abstract knowledge, and </a:t>
            </a:r>
            <a:r>
              <a:rPr lang="zh-CN" altLang="en-US" dirty="0" smtClean="0">
                <a:latin typeface="Times New Roman" pitchFamily="18" charset="0"/>
                <a:cs typeface="Times New Roman" pitchFamily="18" charset="0"/>
              </a:rPr>
              <a:t>（有意地抽象知识）</a:t>
            </a:r>
            <a:endParaRPr lang="en-US" dirty="0" smtClean="0">
              <a:latin typeface="Times New Roman" pitchFamily="18" charset="0"/>
              <a:cs typeface="Times New Roman" pitchFamily="18" charset="0"/>
            </a:endParaRPr>
          </a:p>
          <a:p>
            <a:pPr marL="571500" indent="-571500">
              <a:lnSpc>
                <a:spcPct val="145000"/>
              </a:lnSpc>
              <a:buNone/>
            </a:pPr>
            <a:r>
              <a:rPr lang="en-US" dirty="0" smtClean="0">
                <a:latin typeface="Times New Roman" pitchFamily="18" charset="0"/>
                <a:cs typeface="Times New Roman" pitchFamily="18" charset="0"/>
              </a:rPr>
              <a:t>       (3) understand how the strategies might be reapplied. </a:t>
            </a:r>
            <a:r>
              <a:rPr lang="zh-CN" altLang="en-US" dirty="0" smtClean="0">
                <a:latin typeface="Times New Roman" pitchFamily="18" charset="0"/>
                <a:cs typeface="Times New Roman" pitchFamily="18" charset="0"/>
              </a:rPr>
              <a:t>（理解策略如何再运用。）</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07504" y="188640"/>
            <a:ext cx="7817296" cy="720080"/>
          </a:xfrm>
        </p:spPr>
        <p:txBody>
          <a:bodyPr>
            <a:normAutofit/>
          </a:bodyPr>
          <a:lstStyle/>
          <a:p>
            <a:r>
              <a:rPr lang="zh-CN" altLang="en-US" sz="3200" b="1" dirty="0" smtClean="0">
                <a:solidFill>
                  <a:srgbClr val="C00000"/>
                </a:solidFill>
                <a:latin typeface="隶书" pitchFamily="49" charset="-122"/>
                <a:ea typeface="隶书" pitchFamily="49" charset="-122"/>
              </a:rPr>
              <a:t>三、</a:t>
            </a:r>
            <a:r>
              <a:rPr lang="en-US" altLang="zh-CN" sz="3200" b="1" dirty="0" smtClean="0">
                <a:solidFill>
                  <a:srgbClr val="C00000"/>
                </a:solidFill>
                <a:latin typeface="隶书" pitchFamily="49" charset="-122"/>
                <a:ea typeface="隶书" pitchFamily="49" charset="-122"/>
              </a:rPr>
              <a:t>PBL</a:t>
            </a:r>
            <a:r>
              <a:rPr lang="zh-CN" altLang="en-US" sz="3200" b="1" dirty="0" smtClean="0">
                <a:solidFill>
                  <a:srgbClr val="C00000"/>
                </a:solidFill>
                <a:latin typeface="隶书" pitchFamily="49" charset="-122"/>
                <a:ea typeface="隶书" pitchFamily="49" charset="-122"/>
              </a:rPr>
              <a:t>教学设计</a:t>
            </a:r>
            <a:endParaRPr lang="zh-CN" altLang="en-US" sz="3200" b="1" dirty="0">
              <a:solidFill>
                <a:srgbClr val="C00000"/>
              </a:solidFill>
            </a:endParaRPr>
          </a:p>
        </p:txBody>
      </p:sp>
      <p:sp>
        <p:nvSpPr>
          <p:cNvPr id="6" name="内容占位符 5"/>
          <p:cNvSpPr>
            <a:spLocks noGrp="1"/>
          </p:cNvSpPr>
          <p:nvPr>
            <p:ph sz="quarter" idx="1"/>
          </p:nvPr>
        </p:nvSpPr>
        <p:spPr>
          <a:xfrm>
            <a:off x="107504" y="908720"/>
            <a:ext cx="8579296" cy="5217443"/>
          </a:xfrm>
        </p:spPr>
        <p:txBody>
          <a:bodyPr>
            <a:noAutofit/>
          </a:bodyPr>
          <a:lstStyle/>
          <a:p>
            <a:pPr marL="571500" indent="-571500">
              <a:lnSpc>
                <a:spcPct val="145000"/>
              </a:lnSpc>
              <a:buNone/>
            </a:pPr>
            <a:r>
              <a:rPr lang="en-US" altLang="zh-CN" b="1" dirty="0" smtClean="0">
                <a:solidFill>
                  <a:srgbClr val="C00000"/>
                </a:solidFill>
                <a:latin typeface="Times New Roman" pitchFamily="18" charset="0"/>
                <a:cs typeface="Times New Roman" pitchFamily="18" charset="0"/>
              </a:rPr>
              <a:t>IX. Assessment </a:t>
            </a:r>
            <a:r>
              <a:rPr lang="zh-CN" altLang="en-US" b="1" dirty="0" smtClean="0">
                <a:solidFill>
                  <a:srgbClr val="C00000"/>
                </a:solidFill>
                <a:latin typeface="Times New Roman" pitchFamily="18" charset="0"/>
                <a:cs typeface="Times New Roman" pitchFamily="18" charset="0"/>
              </a:rPr>
              <a:t>（评价）</a:t>
            </a:r>
            <a:endParaRPr lang="en-US" altLang="zh-CN" b="1" dirty="0" smtClean="0">
              <a:solidFill>
                <a:srgbClr val="C00000"/>
              </a:solidFill>
              <a:latin typeface="Times New Roman" pitchFamily="18" charset="0"/>
              <a:cs typeface="Times New Roman" pitchFamily="18" charset="0"/>
            </a:endParaRPr>
          </a:p>
          <a:p>
            <a:pPr marL="571500" indent="-571500">
              <a:lnSpc>
                <a:spcPct val="145000"/>
              </a:lnSpc>
              <a:buNone/>
            </a:pPr>
            <a:r>
              <a:rPr lang="en-US" altLang="zh-CN" dirty="0" smtClean="0">
                <a:latin typeface="Times New Roman" pitchFamily="18" charset="0"/>
                <a:cs typeface="Times New Roman" pitchFamily="18" charset="0"/>
              </a:rPr>
              <a:t>      H</a:t>
            </a:r>
            <a:r>
              <a:rPr lang="en-US" dirty="0" smtClean="0">
                <a:latin typeface="Times New Roman" pitchFamily="18" charset="0"/>
                <a:cs typeface="Times New Roman" pitchFamily="18" charset="0"/>
              </a:rPr>
              <a:t>ow to develop appropriate formative and summative assessments</a:t>
            </a:r>
            <a:r>
              <a:rPr lang="zh-CN" altLang="en-US" dirty="0">
                <a:latin typeface="Times New Roman" pitchFamily="18" charset="0"/>
                <a:cs typeface="Times New Roman" pitchFamily="18" charset="0"/>
              </a:rPr>
              <a:t>？</a:t>
            </a:r>
            <a:r>
              <a:rPr lang="zh-CN" altLang="en-US" dirty="0" smtClean="0">
                <a:latin typeface="Times New Roman" pitchFamily="18" charset="0"/>
                <a:cs typeface="Times New Roman" pitchFamily="18" charset="0"/>
              </a:rPr>
              <a:t>（如何开发合适的形成性和终结性评价？）</a:t>
            </a:r>
            <a:endParaRPr lang="en-US" altLang="zh-CN" dirty="0" smtClean="0">
              <a:latin typeface="Times New Roman" pitchFamily="18" charset="0"/>
              <a:cs typeface="Times New Roman" pitchFamily="18" charset="0"/>
            </a:endParaRPr>
          </a:p>
          <a:p>
            <a:pPr marL="571500" indent="-571500">
              <a:lnSpc>
                <a:spcPct val="145000"/>
              </a:lnSpc>
              <a:buNone/>
            </a:pPr>
            <a:r>
              <a:rPr lang="en-US" altLang="zh-CN" dirty="0" smtClean="0">
                <a:latin typeface="Times New Roman" pitchFamily="18" charset="0"/>
                <a:cs typeface="Times New Roman" pitchFamily="18" charset="0"/>
              </a:rPr>
              <a:t>      Assessment of PBL may focus on the mastery of knowledge and skills or on the mastery of problem-solving processes. </a:t>
            </a:r>
          </a:p>
          <a:p>
            <a:pPr marL="571500" indent="-571500">
              <a:lnSpc>
                <a:spcPct val="145000"/>
              </a:lnSpc>
              <a:buNone/>
            </a:pPr>
            <a:r>
              <a:rPr lang="zh-CN" altLang="en-US"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PBL</a:t>
            </a:r>
            <a:r>
              <a:rPr lang="zh-CN" altLang="en-US" dirty="0" smtClean="0">
                <a:latin typeface="Times New Roman" pitchFamily="18" charset="0"/>
                <a:cs typeface="Times New Roman" pitchFamily="18" charset="0"/>
              </a:rPr>
              <a:t>的评价会关注对知识和技能的把握或者对问题解决的过程的掌握）</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07504" y="116632"/>
            <a:ext cx="7827640" cy="617146"/>
          </a:xfrm>
        </p:spPr>
        <p:txBody>
          <a:bodyPr>
            <a:normAutofit/>
          </a:bodyPr>
          <a:lstStyle/>
          <a:p>
            <a:r>
              <a:rPr lang="zh-CN" altLang="en-US" sz="3200" b="1" dirty="0" smtClean="0">
                <a:solidFill>
                  <a:srgbClr val="C00000"/>
                </a:solidFill>
                <a:latin typeface="隶书" pitchFamily="49" charset="-122"/>
                <a:ea typeface="隶书" pitchFamily="49" charset="-122"/>
              </a:rPr>
              <a:t>三、</a:t>
            </a:r>
            <a:r>
              <a:rPr lang="en-US" altLang="zh-CN" sz="3200" b="1" dirty="0" smtClean="0">
                <a:solidFill>
                  <a:srgbClr val="C00000"/>
                </a:solidFill>
                <a:latin typeface="隶书" pitchFamily="49" charset="-122"/>
                <a:ea typeface="隶书" pitchFamily="49" charset="-122"/>
              </a:rPr>
              <a:t>PBL</a:t>
            </a:r>
            <a:r>
              <a:rPr lang="zh-CN" altLang="en-US" sz="3200" b="1" dirty="0" smtClean="0">
                <a:solidFill>
                  <a:srgbClr val="C00000"/>
                </a:solidFill>
                <a:latin typeface="隶书" pitchFamily="49" charset="-122"/>
                <a:ea typeface="隶书" pitchFamily="49" charset="-122"/>
              </a:rPr>
              <a:t>教学设计</a:t>
            </a:r>
            <a:endParaRPr lang="zh-CN" altLang="en-US" sz="3200" b="1" dirty="0">
              <a:solidFill>
                <a:srgbClr val="C00000"/>
              </a:solidFill>
            </a:endParaRPr>
          </a:p>
        </p:txBody>
      </p:sp>
      <p:sp>
        <p:nvSpPr>
          <p:cNvPr id="6" name="内容占位符 5"/>
          <p:cNvSpPr>
            <a:spLocks noGrp="1"/>
          </p:cNvSpPr>
          <p:nvPr>
            <p:ph sz="quarter" idx="1"/>
          </p:nvPr>
        </p:nvSpPr>
        <p:spPr>
          <a:xfrm>
            <a:off x="107504" y="764704"/>
            <a:ext cx="8229600" cy="5616624"/>
          </a:xfrm>
        </p:spPr>
        <p:txBody>
          <a:bodyPr>
            <a:noAutofit/>
          </a:bodyPr>
          <a:lstStyle/>
          <a:p>
            <a:pPr marL="571500" indent="-571500">
              <a:lnSpc>
                <a:spcPct val="145000"/>
              </a:lnSpc>
              <a:buNone/>
            </a:pPr>
            <a:r>
              <a:rPr lang="en-US" altLang="zh-CN" b="1" dirty="0" smtClean="0">
                <a:solidFill>
                  <a:srgbClr val="C00000"/>
                </a:solidFill>
                <a:latin typeface="Times New Roman" pitchFamily="18" charset="0"/>
                <a:cs typeface="Times New Roman" pitchFamily="18" charset="0"/>
              </a:rPr>
              <a:t>XI. Effects of PBL </a:t>
            </a:r>
            <a:r>
              <a:rPr lang="zh-CN" altLang="en-US" b="1" dirty="0" smtClean="0">
                <a:solidFill>
                  <a:srgbClr val="C00000"/>
                </a:solidFill>
                <a:latin typeface="Times New Roman" pitchFamily="18" charset="0"/>
                <a:cs typeface="Times New Roman" pitchFamily="18" charset="0"/>
              </a:rPr>
              <a:t>（</a:t>
            </a:r>
            <a:r>
              <a:rPr lang="en-US" altLang="zh-CN" b="1" dirty="0" smtClean="0">
                <a:solidFill>
                  <a:srgbClr val="C00000"/>
                </a:solidFill>
                <a:latin typeface="Times New Roman" pitchFamily="18" charset="0"/>
                <a:cs typeface="Times New Roman" pitchFamily="18" charset="0"/>
              </a:rPr>
              <a:t>PBL</a:t>
            </a:r>
            <a:r>
              <a:rPr lang="zh-CN" altLang="en-US" b="1" dirty="0" smtClean="0">
                <a:solidFill>
                  <a:srgbClr val="C00000"/>
                </a:solidFill>
                <a:latin typeface="Times New Roman" pitchFamily="18" charset="0"/>
                <a:cs typeface="Times New Roman" pitchFamily="18" charset="0"/>
              </a:rPr>
              <a:t>的效果）</a:t>
            </a:r>
            <a:endParaRPr lang="en-US" altLang="zh-CN" b="1" dirty="0" smtClean="0">
              <a:solidFill>
                <a:srgbClr val="C00000"/>
              </a:solidFill>
              <a:latin typeface="Times New Roman" pitchFamily="18" charset="0"/>
              <a:cs typeface="Times New Roman" pitchFamily="18" charset="0"/>
            </a:endParaRPr>
          </a:p>
          <a:p>
            <a:pPr marL="571500" indent="-571500">
              <a:lnSpc>
                <a:spcPct val="145000"/>
              </a:lnSpc>
              <a:buFont typeface="Wingdings" pitchFamily="2" charset="2"/>
              <a:buChar char="Ø"/>
            </a:pPr>
            <a:r>
              <a:rPr lang="en-US" dirty="0" smtClean="0">
                <a:latin typeface="Times New Roman" pitchFamily="18" charset="0"/>
                <a:cs typeface="Times New Roman" pitchFamily="18" charset="0"/>
              </a:rPr>
              <a:t>PBL students ha</a:t>
            </a:r>
            <a:r>
              <a:rPr lang="en-US" altLang="zh-CN" dirty="0" smtClean="0">
                <a:latin typeface="Times New Roman" pitchFamily="18" charset="0"/>
                <a:cs typeface="Times New Roman" pitchFamily="18" charset="0"/>
              </a:rPr>
              <a:t>ve</a:t>
            </a:r>
            <a:r>
              <a:rPr lang="en-US" dirty="0" smtClean="0">
                <a:latin typeface="Times New Roman" pitchFamily="18" charset="0"/>
                <a:cs typeface="Times New Roman" pitchFamily="18" charset="0"/>
              </a:rPr>
              <a:t> stronger procedural knowledge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and were better at linking and applying declarative and procedural knowledge to situations. </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PBL</a:t>
            </a:r>
            <a:r>
              <a:rPr lang="zh-CN" altLang="en-US" dirty="0" smtClean="0">
                <a:latin typeface="Times New Roman" pitchFamily="18" charset="0"/>
                <a:cs typeface="Times New Roman" pitchFamily="18" charset="0"/>
              </a:rPr>
              <a:t>学生在程序性知识方面更强，并在联系陈述性与程序性知识到各种情景方面更佳。）</a:t>
            </a:r>
            <a:r>
              <a:rPr lang="en-US" dirty="0" smtClean="0"/>
              <a:t> </a:t>
            </a:r>
          </a:p>
          <a:p>
            <a:pPr marL="571500" indent="-571500">
              <a:lnSpc>
                <a:spcPct val="145000"/>
              </a:lnSpc>
              <a:buFont typeface="Wingdings" pitchFamily="2" charset="2"/>
              <a:buChar char="Ø"/>
            </a:pPr>
            <a:r>
              <a:rPr lang="en-US" dirty="0" smtClean="0">
                <a:latin typeface="Times New Roman" pitchFamily="18" charset="0"/>
                <a:cs typeface="Times New Roman" pitchFamily="18" charset="0"/>
              </a:rPr>
              <a:t> PBL is also found to facilitate self-directed learning. </a:t>
            </a:r>
            <a:r>
              <a:rPr lang="zh-CN" altLang="en-US" dirty="0" smtClean="0">
                <a:latin typeface="Times New Roman" pitchFamily="18" charset="0"/>
                <a:cs typeface="Times New Roman" pitchFamily="18" charset="0"/>
              </a:rPr>
              <a:t>（研究发现</a:t>
            </a:r>
            <a:r>
              <a:rPr lang="en-US" altLang="zh-CN" dirty="0" smtClean="0">
                <a:latin typeface="Times New Roman" pitchFamily="18" charset="0"/>
                <a:cs typeface="Times New Roman" pitchFamily="18" charset="0"/>
              </a:rPr>
              <a:t>PBL</a:t>
            </a:r>
            <a:r>
              <a:rPr lang="zh-CN" altLang="en-US" dirty="0" smtClean="0">
                <a:latin typeface="Times New Roman" pitchFamily="18" charset="0"/>
                <a:cs typeface="Times New Roman" pitchFamily="18" charset="0"/>
              </a:rPr>
              <a:t>有利于自主学习。）</a:t>
            </a:r>
            <a:endParaRPr lang="en-US" altLang="zh-CN" dirty="0" smtClean="0">
              <a:latin typeface="Times New Roman" pitchFamily="18" charset="0"/>
              <a:cs typeface="Times New Roman" pitchFamily="18" charset="0"/>
            </a:endParaRPr>
          </a:p>
          <a:p>
            <a:pPr marL="571500" indent="-571500">
              <a:lnSpc>
                <a:spcPct val="145000"/>
              </a:lnSpc>
              <a:buFont typeface="Wingdings" pitchFamily="2" charset="2"/>
              <a:buChar char="Ø"/>
            </a:pPr>
            <a:r>
              <a:rPr lang="en-US" dirty="0" smtClean="0">
                <a:latin typeface="Times New Roman" pitchFamily="18" charset="0"/>
                <a:cs typeface="Times New Roman" pitchFamily="18" charset="0"/>
              </a:rPr>
              <a:t> PBL students are more confident in coping with uncertainty. </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PBL</a:t>
            </a:r>
            <a:r>
              <a:rPr lang="zh-CN" altLang="en-US" dirty="0" smtClean="0">
                <a:latin typeface="Times New Roman" pitchFamily="18" charset="0"/>
                <a:cs typeface="Times New Roman" pitchFamily="18" charset="0"/>
              </a:rPr>
              <a:t>学生在处理不确定性方面更加自信。）</a:t>
            </a:r>
            <a:r>
              <a:rPr lang="en-US" dirty="0" smtClean="0">
                <a:latin typeface="Times New Roman" pitchFamily="18" charset="0"/>
                <a:cs typeface="Times New Roman" pitchFamily="18" charset="0"/>
              </a:rPr>
              <a:t> </a:t>
            </a:r>
            <a:r>
              <a:rPr lang="en-US" dirty="0" smtClean="0"/>
              <a:t/>
            </a:r>
            <a:br>
              <a:rPr lang="en-US" dirty="0" smtClean="0"/>
            </a:br>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79512" y="-315416"/>
            <a:ext cx="7817296" cy="1080120"/>
          </a:xfrm>
        </p:spPr>
        <p:txBody>
          <a:bodyPr>
            <a:normAutofit/>
          </a:bodyPr>
          <a:lstStyle/>
          <a:p>
            <a:r>
              <a:rPr lang="zh-CN" altLang="en-US" sz="3200" b="1" dirty="0" smtClean="0">
                <a:solidFill>
                  <a:srgbClr val="C00000"/>
                </a:solidFill>
                <a:latin typeface="隶书" pitchFamily="49" charset="-122"/>
                <a:ea typeface="隶书" pitchFamily="49" charset="-122"/>
              </a:rPr>
              <a:t>三、</a:t>
            </a:r>
            <a:r>
              <a:rPr lang="en-US" altLang="zh-CN" sz="3200" b="1" dirty="0" smtClean="0">
                <a:solidFill>
                  <a:srgbClr val="C00000"/>
                </a:solidFill>
                <a:latin typeface="隶书" pitchFamily="49" charset="-122"/>
                <a:ea typeface="隶书" pitchFamily="49" charset="-122"/>
              </a:rPr>
              <a:t>PBL</a:t>
            </a:r>
            <a:r>
              <a:rPr lang="zh-CN" altLang="en-US" sz="3200" b="1" dirty="0" smtClean="0">
                <a:solidFill>
                  <a:srgbClr val="C00000"/>
                </a:solidFill>
                <a:latin typeface="隶书" pitchFamily="49" charset="-122"/>
                <a:ea typeface="隶书" pitchFamily="49" charset="-122"/>
              </a:rPr>
              <a:t>教学设计</a:t>
            </a:r>
            <a:endParaRPr lang="zh-CN" altLang="en-US" sz="3200" b="1" dirty="0">
              <a:solidFill>
                <a:srgbClr val="C00000"/>
              </a:solidFill>
            </a:endParaRPr>
          </a:p>
        </p:txBody>
      </p:sp>
      <p:sp>
        <p:nvSpPr>
          <p:cNvPr id="6" name="内容占位符 5"/>
          <p:cNvSpPr>
            <a:spLocks noGrp="1"/>
          </p:cNvSpPr>
          <p:nvPr>
            <p:ph sz="quarter" idx="1"/>
          </p:nvPr>
        </p:nvSpPr>
        <p:spPr>
          <a:xfrm>
            <a:off x="0" y="764704"/>
            <a:ext cx="8892480" cy="5272351"/>
          </a:xfrm>
        </p:spPr>
        <p:txBody>
          <a:bodyPr>
            <a:noAutofit/>
          </a:bodyPr>
          <a:lstStyle/>
          <a:p>
            <a:pPr marL="571500" indent="-571500">
              <a:lnSpc>
                <a:spcPct val="145000"/>
              </a:lnSpc>
              <a:buNone/>
            </a:pPr>
            <a:r>
              <a:rPr lang="en-US" altLang="zh-CN" b="1" dirty="0" smtClean="0">
                <a:solidFill>
                  <a:srgbClr val="C00000"/>
                </a:solidFill>
                <a:latin typeface="Times New Roman" pitchFamily="18" charset="0"/>
                <a:cs typeface="Times New Roman" pitchFamily="18" charset="0"/>
              </a:rPr>
              <a:t>XII. PBL in Transition/and Transforming PBL</a:t>
            </a:r>
            <a:r>
              <a:rPr lang="zh-CN" altLang="en-US" b="1" dirty="0" smtClean="0">
                <a:solidFill>
                  <a:srgbClr val="C00000"/>
                </a:solidFill>
                <a:latin typeface="Times New Roman" pitchFamily="18" charset="0"/>
                <a:cs typeface="Times New Roman" pitchFamily="18" charset="0"/>
              </a:rPr>
              <a:t>（过渡中（变化中）的</a:t>
            </a:r>
            <a:r>
              <a:rPr lang="en-US" altLang="zh-CN" b="1" dirty="0" smtClean="0">
                <a:solidFill>
                  <a:srgbClr val="C00000"/>
                </a:solidFill>
                <a:latin typeface="Times New Roman" pitchFamily="18" charset="0"/>
                <a:cs typeface="Times New Roman" pitchFamily="18" charset="0"/>
              </a:rPr>
              <a:t>PBL</a:t>
            </a:r>
            <a:r>
              <a:rPr lang="zh-CN" altLang="en-US" b="1" dirty="0" smtClean="0">
                <a:solidFill>
                  <a:srgbClr val="C00000"/>
                </a:solidFill>
                <a:latin typeface="Times New Roman" pitchFamily="18" charset="0"/>
                <a:cs typeface="Times New Roman" pitchFamily="18" charset="0"/>
              </a:rPr>
              <a:t>）</a:t>
            </a:r>
            <a:endParaRPr lang="en-US" altLang="zh-CN" b="1" dirty="0" smtClean="0">
              <a:solidFill>
                <a:srgbClr val="C00000"/>
              </a:solidFill>
              <a:latin typeface="Times New Roman" pitchFamily="18" charset="0"/>
              <a:cs typeface="Times New Roman" pitchFamily="18" charset="0"/>
            </a:endParaRPr>
          </a:p>
          <a:p>
            <a:pPr marL="571500" indent="-571500">
              <a:lnSpc>
                <a:spcPct val="145000"/>
              </a:lnSpc>
              <a:buFont typeface="Wingdings" pitchFamily="2" charset="2"/>
              <a:buChar char="Ø"/>
            </a:pPr>
            <a:r>
              <a:rPr lang="en-US" sz="2800" dirty="0" smtClean="0">
                <a:latin typeface="Times New Roman" pitchFamily="18" charset="0"/>
                <a:cs typeface="Times New Roman" pitchFamily="18" charset="0"/>
              </a:rPr>
              <a:t>Almost four decades have passed since PBL was first introduced, and it has undergone a number of transformations or revisions like</a:t>
            </a:r>
            <a:r>
              <a:rPr lang="en-US" sz="2800" dirty="0" smtClean="0"/>
              <a:t> </a:t>
            </a:r>
            <a:r>
              <a:rPr lang="en-US" sz="2800" dirty="0" smtClean="0">
                <a:latin typeface="Times New Roman" pitchFamily="18" charset="0"/>
                <a:cs typeface="Times New Roman" pitchFamily="18" charset="0"/>
              </a:rPr>
              <a:t>curriculum revisions. </a:t>
            </a:r>
            <a:r>
              <a:rPr lang="zh-CN" altLang="en-US" sz="2800" dirty="0" smtClean="0">
                <a:latin typeface="Times New Roman" pitchFamily="18" charset="0"/>
                <a:cs typeface="Times New Roman" pitchFamily="18" charset="0"/>
              </a:rPr>
              <a:t>（</a:t>
            </a:r>
            <a:r>
              <a:rPr lang="en-US" altLang="zh-CN" sz="2800" dirty="0" smtClean="0">
                <a:latin typeface="Times New Roman" pitchFamily="18" charset="0"/>
                <a:cs typeface="Times New Roman" pitchFamily="18" charset="0"/>
              </a:rPr>
              <a:t>PBL</a:t>
            </a:r>
            <a:r>
              <a:rPr lang="zh-CN" altLang="en-US" sz="2800" dirty="0" smtClean="0">
                <a:latin typeface="Times New Roman" pitchFamily="18" charset="0"/>
                <a:cs typeface="Times New Roman" pitchFamily="18" charset="0"/>
              </a:rPr>
              <a:t>自第一次引进差不多有四十年了，也经历了许多的变革和修订比如课程修订。）</a:t>
            </a:r>
            <a:r>
              <a:rPr lang="en-US" sz="2800" dirty="0" smtClean="0"/>
              <a:t/>
            </a:r>
            <a:br>
              <a:rPr lang="en-US" sz="2800" dirty="0" smtClean="0"/>
            </a:br>
            <a:endParaRPr lang="zh-CN" alt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24178" y="116632"/>
            <a:ext cx="7800622" cy="864096"/>
          </a:xfrm>
        </p:spPr>
        <p:txBody>
          <a:bodyPr>
            <a:normAutofit/>
          </a:bodyPr>
          <a:lstStyle/>
          <a:p>
            <a:r>
              <a:rPr lang="zh-CN" altLang="en-US" sz="3200" b="1" dirty="0" smtClean="0">
                <a:solidFill>
                  <a:srgbClr val="C00000"/>
                </a:solidFill>
                <a:latin typeface="隶书" pitchFamily="49" charset="-122"/>
                <a:ea typeface="隶书" pitchFamily="49" charset="-122"/>
              </a:rPr>
              <a:t>四、</a:t>
            </a:r>
            <a:r>
              <a:rPr lang="en-US" altLang="zh-CN" sz="3200" b="1" dirty="0" smtClean="0">
                <a:solidFill>
                  <a:srgbClr val="C00000"/>
                </a:solidFill>
                <a:latin typeface="隶书" pitchFamily="49" charset="-122"/>
                <a:ea typeface="隶书" pitchFamily="49" charset="-122"/>
              </a:rPr>
              <a:t>PBL</a:t>
            </a:r>
            <a:r>
              <a:rPr lang="zh-CN" altLang="en-US" sz="3200" b="1" dirty="0" smtClean="0">
                <a:solidFill>
                  <a:srgbClr val="C00000"/>
                </a:solidFill>
                <a:latin typeface="隶书" pitchFamily="49" charset="-122"/>
                <a:ea typeface="隶书" pitchFamily="49" charset="-122"/>
              </a:rPr>
              <a:t>与技术</a:t>
            </a:r>
            <a:endParaRPr lang="zh-CN" altLang="en-US" sz="3200" b="1" dirty="0">
              <a:solidFill>
                <a:srgbClr val="C00000"/>
              </a:solidFill>
            </a:endParaRPr>
          </a:p>
        </p:txBody>
      </p:sp>
      <p:sp>
        <p:nvSpPr>
          <p:cNvPr id="6" name="内容占位符 5"/>
          <p:cNvSpPr>
            <a:spLocks noGrp="1"/>
          </p:cNvSpPr>
          <p:nvPr>
            <p:ph sz="quarter" idx="1"/>
          </p:nvPr>
        </p:nvSpPr>
        <p:spPr>
          <a:xfrm>
            <a:off x="179512" y="1052736"/>
            <a:ext cx="8507288" cy="5073427"/>
          </a:xfrm>
        </p:spPr>
        <p:txBody>
          <a:bodyPr>
            <a:normAutofit/>
          </a:bodyPr>
          <a:lstStyle/>
          <a:p>
            <a:pPr marL="571500" indent="-571500">
              <a:lnSpc>
                <a:spcPct val="145000"/>
              </a:lnSpc>
              <a:buFont typeface="Wingdings" pitchFamily="2" charset="2"/>
              <a:buChar char="Ø"/>
            </a:pPr>
            <a:r>
              <a:rPr lang="en-US" altLang="zh-CN" sz="2800" dirty="0" smtClean="0">
                <a:latin typeface="Times New Roman" pitchFamily="18" charset="0"/>
                <a:cs typeface="Times New Roman" pitchFamily="18" charset="0"/>
              </a:rPr>
              <a:t>U</a:t>
            </a:r>
            <a:r>
              <a:rPr lang="en-US" sz="2800" dirty="0" smtClean="0">
                <a:latin typeface="Times New Roman" pitchFamily="18" charset="0"/>
                <a:cs typeface="Times New Roman" pitchFamily="18" charset="0"/>
              </a:rPr>
              <a:t>ndergraduate PBL students are more increasingly engaged in Web 2.0 technologies</a:t>
            </a:r>
            <a:r>
              <a:rPr lang="zh-CN" altLang="en-US" sz="2800" dirty="0" smtClean="0">
                <a:latin typeface="Times New Roman" pitchFamily="18" charset="0"/>
                <a:cs typeface="Times New Roman" pitchFamily="18" charset="0"/>
              </a:rPr>
              <a:t>（</a:t>
            </a:r>
            <a:r>
              <a:rPr lang="en-US" altLang="zh-CN" sz="2800" dirty="0" smtClean="0">
                <a:latin typeface="Times New Roman" pitchFamily="18" charset="0"/>
                <a:cs typeface="Times New Roman" pitchFamily="18" charset="0"/>
              </a:rPr>
              <a:t>PBL</a:t>
            </a:r>
            <a:r>
              <a:rPr lang="zh-CN" altLang="en-US" sz="2800" dirty="0" smtClean="0">
                <a:latin typeface="Times New Roman" pitchFamily="18" charset="0"/>
                <a:cs typeface="Times New Roman" pitchFamily="18" charset="0"/>
              </a:rPr>
              <a:t>本科生越来越频繁地参与</a:t>
            </a:r>
            <a:r>
              <a:rPr lang="en-US" sz="2800" dirty="0" smtClean="0">
                <a:latin typeface="Times New Roman" pitchFamily="18" charset="0"/>
                <a:cs typeface="Times New Roman" pitchFamily="18" charset="0"/>
              </a:rPr>
              <a:t>Web 2.0 </a:t>
            </a:r>
            <a:r>
              <a:rPr lang="zh-CN" altLang="en-US" sz="2800" dirty="0" smtClean="0">
                <a:latin typeface="Times New Roman" pitchFamily="18" charset="0"/>
                <a:cs typeface="Times New Roman" pitchFamily="18" charset="0"/>
              </a:rPr>
              <a:t>技术。）</a:t>
            </a:r>
            <a:r>
              <a:rPr lang="en-US" sz="2800" dirty="0" smtClean="0">
                <a:latin typeface="Times New Roman" pitchFamily="18" charset="0"/>
                <a:cs typeface="Times New Roman" pitchFamily="18" charset="0"/>
              </a:rPr>
              <a:t> </a:t>
            </a:r>
          </a:p>
          <a:p>
            <a:pPr marL="571500" indent="-571500">
              <a:lnSpc>
                <a:spcPct val="145000"/>
              </a:lnSpc>
              <a:buFont typeface="Wingdings" pitchFamily="2" charset="2"/>
              <a:buChar char="Ø"/>
            </a:pPr>
            <a:r>
              <a:rPr lang="en-US" altLang="zh-CN" sz="2800" dirty="0" smtClean="0">
                <a:latin typeface="Times New Roman" pitchFamily="18" charset="0"/>
                <a:cs typeface="Times New Roman" pitchFamily="18" charset="0"/>
              </a:rPr>
              <a:t>Technology in PBL provides rich contexts, communication spaces, and scaffolds. </a:t>
            </a:r>
            <a:r>
              <a:rPr lang="zh-CN" altLang="en-US" sz="2800" dirty="0" smtClean="0">
                <a:latin typeface="Times New Roman" pitchFamily="18" charset="0"/>
                <a:cs typeface="Times New Roman" pitchFamily="18" charset="0"/>
              </a:rPr>
              <a:t>（</a:t>
            </a:r>
            <a:r>
              <a:rPr lang="en-US" altLang="zh-CN" sz="2800" dirty="0" smtClean="0">
                <a:latin typeface="Times New Roman" pitchFamily="18" charset="0"/>
                <a:cs typeface="Times New Roman" pitchFamily="18" charset="0"/>
              </a:rPr>
              <a:t>PBL</a:t>
            </a:r>
            <a:r>
              <a:rPr lang="zh-CN" altLang="en-US" sz="2800" dirty="0" smtClean="0">
                <a:latin typeface="Times New Roman" pitchFamily="18" charset="0"/>
                <a:cs typeface="Times New Roman" pitchFamily="18" charset="0"/>
              </a:rPr>
              <a:t>中的技术提供丰富的情景，交际空间和支架帮助。）</a:t>
            </a:r>
            <a:endParaRPr lang="zh-CN" alt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79512" y="0"/>
            <a:ext cx="7467600" cy="764704"/>
          </a:xfrm>
        </p:spPr>
        <p:txBody>
          <a:bodyPr>
            <a:normAutofit/>
          </a:bodyPr>
          <a:lstStyle/>
          <a:p>
            <a:r>
              <a:rPr lang="zh-CN" altLang="en-US" sz="3200" b="1" dirty="0" smtClean="0">
                <a:solidFill>
                  <a:srgbClr val="C00000"/>
                </a:solidFill>
                <a:latin typeface="隶书" pitchFamily="49" charset="-122"/>
                <a:ea typeface="隶书" pitchFamily="49" charset="-122"/>
              </a:rPr>
              <a:t>五、</a:t>
            </a:r>
            <a:r>
              <a:rPr lang="en-US" altLang="zh-CN" sz="3200" b="1" dirty="0" smtClean="0">
                <a:solidFill>
                  <a:srgbClr val="C00000"/>
                </a:solidFill>
                <a:latin typeface="隶书" pitchFamily="49" charset="-122"/>
                <a:ea typeface="隶书" pitchFamily="49" charset="-122"/>
              </a:rPr>
              <a:t>PBL</a:t>
            </a:r>
            <a:r>
              <a:rPr lang="zh-CN" altLang="en-US" sz="3200" b="1" dirty="0" smtClean="0">
                <a:solidFill>
                  <a:srgbClr val="C00000"/>
                </a:solidFill>
                <a:latin typeface="隶书" pitchFamily="49" charset="-122"/>
                <a:ea typeface="隶书" pitchFamily="49" charset="-122"/>
              </a:rPr>
              <a:t>研究的未来方向</a:t>
            </a:r>
            <a:endParaRPr lang="zh-CN" altLang="en-US" sz="3200" b="1" dirty="0">
              <a:solidFill>
                <a:srgbClr val="C00000"/>
              </a:solidFill>
            </a:endParaRPr>
          </a:p>
        </p:txBody>
      </p:sp>
      <p:sp>
        <p:nvSpPr>
          <p:cNvPr id="6" name="内容占位符 5"/>
          <p:cNvSpPr>
            <a:spLocks noGrp="1"/>
          </p:cNvSpPr>
          <p:nvPr>
            <p:ph sz="quarter" idx="1"/>
          </p:nvPr>
        </p:nvSpPr>
        <p:spPr>
          <a:xfrm>
            <a:off x="107504" y="836712"/>
            <a:ext cx="8579296" cy="5289451"/>
          </a:xfrm>
        </p:spPr>
        <p:txBody>
          <a:bodyPr>
            <a:normAutofit/>
          </a:bodyPr>
          <a:lstStyle/>
          <a:p>
            <a:pPr marL="571500" indent="-571500">
              <a:lnSpc>
                <a:spcPct val="145000"/>
              </a:lnSpc>
              <a:buFont typeface="Wingdings" pitchFamily="2" charset="2"/>
              <a:buChar char="Ø"/>
            </a:pPr>
            <a:r>
              <a:rPr lang="en-US" altLang="zh-CN" sz="2800" dirty="0" smtClean="0">
                <a:latin typeface="Times New Roman" pitchFamily="18" charset="0"/>
                <a:cs typeface="Times New Roman" pitchFamily="18" charset="0"/>
              </a:rPr>
              <a:t>Research in other Disciplines and Grades </a:t>
            </a:r>
            <a:r>
              <a:rPr lang="zh-CN" altLang="en-US" sz="2800" dirty="0" smtClean="0">
                <a:latin typeface="Times New Roman" pitchFamily="18" charset="0"/>
                <a:cs typeface="Times New Roman" pitchFamily="18" charset="0"/>
              </a:rPr>
              <a:t>（在其他学科和年级的研究）</a:t>
            </a:r>
            <a:r>
              <a:rPr lang="en-US" sz="2800" dirty="0" smtClean="0"/>
              <a:t> </a:t>
            </a:r>
          </a:p>
          <a:p>
            <a:pPr marL="571500" indent="-571500">
              <a:lnSpc>
                <a:spcPct val="145000"/>
              </a:lnSpc>
              <a:buNone/>
            </a:pPr>
            <a:r>
              <a:rPr lang="en-US" sz="2800" dirty="0" smtClean="0"/>
              <a:t>      </a:t>
            </a:r>
            <a:r>
              <a:rPr lang="en-US" altLang="zh-CN" sz="2800" dirty="0" smtClean="0">
                <a:latin typeface="Times New Roman" pitchFamily="18" charset="0"/>
                <a:cs typeface="Times New Roman" pitchFamily="18" charset="0"/>
              </a:rPr>
              <a:t>It may </a:t>
            </a:r>
            <a:r>
              <a:rPr lang="en-US" sz="2800" dirty="0" smtClean="0">
                <a:latin typeface="Times New Roman" pitchFamily="18" charset="0"/>
                <a:cs typeface="Times New Roman" pitchFamily="18" charset="0"/>
              </a:rPr>
              <a:t>extend to disciplines beyond medical education and to learners in K-12 environments, not only with university students.</a:t>
            </a:r>
            <a:r>
              <a:rPr lang="zh-CN" altLang="en-US" sz="2800" dirty="0" smtClean="0">
                <a:latin typeface="Times New Roman" pitchFamily="18" charset="0"/>
                <a:cs typeface="Times New Roman" pitchFamily="18" charset="0"/>
              </a:rPr>
              <a:t>（研究可能延伸至医学教育以外的其他学科，也会延伸到除大学以外的</a:t>
            </a:r>
            <a:r>
              <a:rPr lang="en-US" altLang="zh-CN" sz="2800" dirty="0" smtClean="0">
                <a:latin typeface="Times New Roman" pitchFamily="18" charset="0"/>
                <a:cs typeface="Times New Roman" pitchFamily="18" charset="0"/>
              </a:rPr>
              <a:t>K-12</a:t>
            </a:r>
            <a:r>
              <a:rPr lang="zh-CN" altLang="en-US" sz="2800" dirty="0" smtClean="0">
                <a:latin typeface="Times New Roman" pitchFamily="18" charset="0"/>
                <a:cs typeface="Times New Roman" pitchFamily="18" charset="0"/>
              </a:rPr>
              <a:t>环境中。）</a:t>
            </a:r>
            <a:r>
              <a:rPr lang="en-US" sz="2800" dirty="0" smtClean="0">
                <a:latin typeface="Times New Roman" pitchFamily="18" charset="0"/>
                <a:cs typeface="Times New Roman" pitchFamily="18" charset="0"/>
              </a:rPr>
              <a:t> </a:t>
            </a:r>
            <a:r>
              <a:rPr lang="en-US" sz="2800" dirty="0" smtClean="0"/>
              <a:t/>
            </a:r>
            <a:br>
              <a:rPr lang="en-US" sz="2800" dirty="0" smtClean="0"/>
            </a:br>
            <a:endParaRPr lang="zh-CN" alt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07504" y="0"/>
            <a:ext cx="7601272" cy="764704"/>
          </a:xfrm>
        </p:spPr>
        <p:txBody>
          <a:bodyPr>
            <a:normAutofit/>
          </a:bodyPr>
          <a:lstStyle/>
          <a:p>
            <a:r>
              <a:rPr lang="zh-CN" altLang="en-US" sz="3200" b="1" dirty="0" smtClean="0">
                <a:solidFill>
                  <a:srgbClr val="C00000"/>
                </a:solidFill>
                <a:latin typeface="隶书" pitchFamily="49" charset="-122"/>
                <a:ea typeface="隶书" pitchFamily="49" charset="-122"/>
              </a:rPr>
              <a:t>五、</a:t>
            </a:r>
            <a:r>
              <a:rPr lang="en-US" altLang="zh-CN" sz="3200" b="1" dirty="0" smtClean="0">
                <a:solidFill>
                  <a:srgbClr val="C00000"/>
                </a:solidFill>
                <a:latin typeface="隶书" pitchFamily="49" charset="-122"/>
                <a:ea typeface="隶书" pitchFamily="49" charset="-122"/>
              </a:rPr>
              <a:t>PBL</a:t>
            </a:r>
            <a:r>
              <a:rPr lang="zh-CN" altLang="en-US" sz="3200" b="1" dirty="0" smtClean="0">
                <a:solidFill>
                  <a:srgbClr val="C00000"/>
                </a:solidFill>
                <a:latin typeface="隶书" pitchFamily="49" charset="-122"/>
                <a:ea typeface="隶书" pitchFamily="49" charset="-122"/>
              </a:rPr>
              <a:t>研究的未来方向</a:t>
            </a:r>
            <a:endParaRPr lang="zh-CN" altLang="en-US" sz="3200" b="1" dirty="0">
              <a:solidFill>
                <a:srgbClr val="C00000"/>
              </a:solidFill>
            </a:endParaRPr>
          </a:p>
        </p:txBody>
      </p:sp>
      <p:sp>
        <p:nvSpPr>
          <p:cNvPr id="6" name="内容占位符 5"/>
          <p:cNvSpPr>
            <a:spLocks noGrp="1"/>
          </p:cNvSpPr>
          <p:nvPr>
            <p:ph sz="quarter" idx="1"/>
          </p:nvPr>
        </p:nvSpPr>
        <p:spPr>
          <a:xfrm>
            <a:off x="179512" y="764704"/>
            <a:ext cx="8640960" cy="5361459"/>
          </a:xfrm>
        </p:spPr>
        <p:txBody>
          <a:bodyPr>
            <a:noAutofit/>
          </a:bodyPr>
          <a:lstStyle/>
          <a:p>
            <a:pPr marL="571500" indent="-571500">
              <a:lnSpc>
                <a:spcPct val="145000"/>
              </a:lnSpc>
              <a:buFont typeface="Wingdings" pitchFamily="2" charset="2"/>
              <a:buChar char="Ø"/>
            </a:pPr>
            <a:r>
              <a:rPr lang="en-US" altLang="zh-CN" sz="2800" dirty="0" smtClean="0">
                <a:latin typeface="Times New Roman" pitchFamily="18" charset="0"/>
                <a:cs typeface="Times New Roman" pitchFamily="18" charset="0"/>
              </a:rPr>
              <a:t>Research on Evaluation and Assessment of PBL </a:t>
            </a:r>
            <a:r>
              <a:rPr lang="zh-CN" altLang="en-US" sz="2800" dirty="0" smtClean="0">
                <a:latin typeface="Times New Roman" pitchFamily="18" charset="0"/>
                <a:cs typeface="Times New Roman" pitchFamily="18" charset="0"/>
              </a:rPr>
              <a:t>（对</a:t>
            </a:r>
            <a:r>
              <a:rPr lang="en-US" altLang="zh-CN" sz="2800" dirty="0" smtClean="0">
                <a:latin typeface="Times New Roman" pitchFamily="18" charset="0"/>
                <a:cs typeface="Times New Roman" pitchFamily="18" charset="0"/>
              </a:rPr>
              <a:t>PBL</a:t>
            </a:r>
            <a:r>
              <a:rPr lang="zh-CN" altLang="en-US" sz="2800" dirty="0" smtClean="0">
                <a:latin typeface="Times New Roman" pitchFamily="18" charset="0"/>
                <a:cs typeface="Times New Roman" pitchFamily="18" charset="0"/>
              </a:rPr>
              <a:t>评价的研究）</a:t>
            </a:r>
            <a:r>
              <a:rPr lang="en-US" sz="2800" dirty="0" smtClean="0">
                <a:latin typeface="Times New Roman" panose="02020603050405020304" pitchFamily="18" charset="0"/>
              </a:rPr>
              <a:t> </a:t>
            </a:r>
          </a:p>
          <a:p>
            <a:pPr marL="571500" indent="-571500">
              <a:lnSpc>
                <a:spcPct val="145000"/>
              </a:lnSpc>
              <a:buNone/>
            </a:pPr>
            <a:r>
              <a:rPr lang="en-US" altLang="zh-CN" sz="2800" dirty="0" smtClean="0">
                <a:latin typeface="Times New Roman" pitchFamily="18" charset="0"/>
                <a:cs typeface="Times New Roman" pitchFamily="18" charset="0"/>
              </a:rPr>
              <a:t>      The effectiveness of PBL with respect to other curricula should be assessed by measuring the components of PBL settings rather than by focusing on PBL programs as a whole.</a:t>
            </a:r>
            <a:r>
              <a:rPr lang="zh-CN" altLang="en-US" sz="2800" dirty="0" smtClean="0">
                <a:latin typeface="Times New Roman" pitchFamily="18" charset="0"/>
                <a:cs typeface="Times New Roman" pitchFamily="18" charset="0"/>
              </a:rPr>
              <a:t>（应该通过对</a:t>
            </a:r>
            <a:r>
              <a:rPr lang="en-US" altLang="zh-CN" sz="2800" dirty="0" smtClean="0">
                <a:latin typeface="Times New Roman" pitchFamily="18" charset="0"/>
                <a:cs typeface="Times New Roman" pitchFamily="18" charset="0"/>
              </a:rPr>
              <a:t>PBL</a:t>
            </a:r>
            <a:r>
              <a:rPr lang="zh-CN" altLang="en-US" sz="2800" dirty="0" smtClean="0">
                <a:latin typeface="Times New Roman" pitchFamily="18" charset="0"/>
                <a:cs typeface="Times New Roman" pitchFamily="18" charset="0"/>
              </a:rPr>
              <a:t>环境中的要素而非整体的评价来评估有关其他课程的</a:t>
            </a:r>
            <a:r>
              <a:rPr lang="en-US" altLang="zh-CN" sz="2800" dirty="0" smtClean="0">
                <a:latin typeface="Times New Roman" pitchFamily="18" charset="0"/>
                <a:cs typeface="Times New Roman" pitchFamily="18" charset="0"/>
              </a:rPr>
              <a:t>PBL</a:t>
            </a:r>
            <a:r>
              <a:rPr lang="zh-CN" altLang="en-US" sz="2800" dirty="0" smtClean="0">
                <a:latin typeface="Times New Roman" pitchFamily="18" charset="0"/>
                <a:cs typeface="Times New Roman" pitchFamily="18" charset="0"/>
              </a:rPr>
              <a:t>的有效性。）</a:t>
            </a:r>
            <a:r>
              <a:rPr lang="en-US" altLang="zh-CN" sz="2800" dirty="0" smtClean="0">
                <a:latin typeface="Times New Roman" pitchFamily="18" charset="0"/>
                <a:cs typeface="Times New Roman" pitchFamily="18" charset="0"/>
              </a:rPr>
              <a:t> </a:t>
            </a:r>
            <a:r>
              <a:rPr lang="en-US" sz="2800" dirty="0" smtClean="0">
                <a:latin typeface="Times New Roman" panose="02020603050405020304" pitchFamily="18" charset="0"/>
              </a:rPr>
              <a:t/>
            </a:r>
            <a:br>
              <a:rPr lang="en-US" sz="2800" dirty="0" smtClean="0">
                <a:latin typeface="Times New Roman" panose="02020603050405020304" pitchFamily="18" charset="0"/>
              </a:rPr>
            </a:br>
            <a:endParaRPr lang="zh-CN" alt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07504" y="-459432"/>
            <a:ext cx="7673280" cy="1404427"/>
          </a:xfrm>
        </p:spPr>
        <p:txBody>
          <a:bodyPr>
            <a:normAutofit/>
          </a:bodyPr>
          <a:lstStyle/>
          <a:p>
            <a:r>
              <a:rPr lang="zh-CN" altLang="en-US" sz="3200" b="1" dirty="0" smtClean="0">
                <a:solidFill>
                  <a:srgbClr val="C00000"/>
                </a:solidFill>
                <a:latin typeface="隶书" pitchFamily="49" charset="-122"/>
                <a:ea typeface="隶书" pitchFamily="49" charset="-122"/>
              </a:rPr>
              <a:t>五、</a:t>
            </a:r>
            <a:r>
              <a:rPr lang="en-US" altLang="zh-CN" sz="3200" b="1" dirty="0" smtClean="0">
                <a:solidFill>
                  <a:srgbClr val="C00000"/>
                </a:solidFill>
                <a:latin typeface="隶书" pitchFamily="49" charset="-122"/>
                <a:ea typeface="隶书" pitchFamily="49" charset="-122"/>
              </a:rPr>
              <a:t>PBL</a:t>
            </a:r>
            <a:r>
              <a:rPr lang="zh-CN" altLang="en-US" sz="3200" b="1" dirty="0" smtClean="0">
                <a:solidFill>
                  <a:srgbClr val="C00000"/>
                </a:solidFill>
                <a:latin typeface="隶书" pitchFamily="49" charset="-122"/>
                <a:ea typeface="隶书" pitchFamily="49" charset="-122"/>
              </a:rPr>
              <a:t>研究的未来方向</a:t>
            </a:r>
            <a:endParaRPr lang="zh-CN" altLang="en-US" sz="3200" b="1" dirty="0">
              <a:solidFill>
                <a:srgbClr val="C00000"/>
              </a:solidFill>
            </a:endParaRPr>
          </a:p>
        </p:txBody>
      </p:sp>
      <p:sp>
        <p:nvSpPr>
          <p:cNvPr id="6" name="内容占位符 5"/>
          <p:cNvSpPr>
            <a:spLocks noGrp="1"/>
          </p:cNvSpPr>
          <p:nvPr>
            <p:ph sz="quarter" idx="1"/>
          </p:nvPr>
        </p:nvSpPr>
        <p:spPr>
          <a:xfrm>
            <a:off x="107504" y="980728"/>
            <a:ext cx="8579295" cy="5145435"/>
          </a:xfrm>
        </p:spPr>
        <p:txBody>
          <a:bodyPr>
            <a:noAutofit/>
          </a:bodyPr>
          <a:lstStyle/>
          <a:p>
            <a:pPr marL="571500" indent="-571500">
              <a:lnSpc>
                <a:spcPct val="135000"/>
              </a:lnSpc>
              <a:buFont typeface="Wingdings" pitchFamily="2" charset="2"/>
              <a:buChar char="Ø"/>
            </a:pPr>
            <a:r>
              <a:rPr lang="en-US" altLang="zh-CN" sz="2800" dirty="0" smtClean="0">
                <a:latin typeface="Times New Roman" pitchFamily="18" charset="0"/>
                <a:cs typeface="Times New Roman" pitchFamily="18" charset="0"/>
              </a:rPr>
              <a:t>Research on Supporting PBL on Larger Scales </a:t>
            </a:r>
            <a:r>
              <a:rPr lang="zh-CN" altLang="en-US" sz="2800" dirty="0" smtClean="0">
                <a:latin typeface="Times New Roman" pitchFamily="18" charset="0"/>
                <a:cs typeface="Times New Roman" pitchFamily="18" charset="0"/>
              </a:rPr>
              <a:t>（支持</a:t>
            </a:r>
            <a:r>
              <a:rPr lang="en-US" altLang="zh-CN" sz="2800" dirty="0" smtClean="0">
                <a:latin typeface="Times New Roman" pitchFamily="18" charset="0"/>
                <a:cs typeface="Times New Roman" pitchFamily="18" charset="0"/>
              </a:rPr>
              <a:t>PBL</a:t>
            </a:r>
            <a:r>
              <a:rPr lang="zh-CN" altLang="en-US" sz="2800" dirty="0" smtClean="0">
                <a:latin typeface="Times New Roman" pitchFamily="18" charset="0"/>
                <a:cs typeface="Times New Roman" pitchFamily="18" charset="0"/>
              </a:rPr>
              <a:t>的更大规模的研究）</a:t>
            </a:r>
            <a:endParaRPr lang="en-US" altLang="zh-CN" sz="2800" dirty="0" smtClean="0">
              <a:latin typeface="Times New Roman" pitchFamily="18" charset="0"/>
              <a:cs typeface="Times New Roman" pitchFamily="18" charset="0"/>
            </a:endParaRPr>
          </a:p>
          <a:p>
            <a:pPr marL="571500" indent="-571500">
              <a:lnSpc>
                <a:spcPct val="145000"/>
              </a:lnSpc>
              <a:buNone/>
            </a:pPr>
            <a:r>
              <a:rPr lang="en-US" sz="2800" dirty="0" smtClean="0">
                <a:latin typeface="Times New Roman" pitchFamily="18" charset="0"/>
                <a:cs typeface="Times New Roman" pitchFamily="18" charset="0"/>
              </a:rPr>
              <a:t>      One question that is important for using PBL on a large scale is figuring out how to distribute scaffolding among facilitators, technology, and other contextual features. </a:t>
            </a:r>
            <a:r>
              <a:rPr lang="zh-CN" altLang="en-US" sz="2800" dirty="0" smtClean="0">
                <a:latin typeface="Times New Roman" pitchFamily="18" charset="0"/>
                <a:cs typeface="Times New Roman" pitchFamily="18" charset="0"/>
              </a:rPr>
              <a:t>（大规模使用</a:t>
            </a:r>
            <a:r>
              <a:rPr lang="en-US" altLang="zh-CN" sz="2800" dirty="0" smtClean="0">
                <a:latin typeface="Times New Roman" pitchFamily="18" charset="0"/>
                <a:cs typeface="Times New Roman" pitchFamily="18" charset="0"/>
              </a:rPr>
              <a:t>PBL</a:t>
            </a:r>
            <a:r>
              <a:rPr lang="zh-CN" altLang="en-US" sz="2800" dirty="0" smtClean="0">
                <a:latin typeface="Times New Roman" pitchFamily="18" charset="0"/>
                <a:cs typeface="Times New Roman" pitchFamily="18" charset="0"/>
              </a:rPr>
              <a:t>的一个重要问题是如何在辅助者、技术和其他情景特征中分配支架。）</a:t>
            </a:r>
            <a:r>
              <a:rPr lang="en-US" sz="2800" dirty="0" smtClean="0">
                <a:latin typeface="Times New Roman" pitchFamily="18" charset="0"/>
                <a:cs typeface="Times New Roman" pitchFamily="18" charset="0"/>
              </a:rPr>
              <a:t> </a:t>
            </a:r>
            <a:r>
              <a:rPr lang="en-US" sz="2800" dirty="0" smtClean="0">
                <a:latin typeface="Times New Roman" panose="02020603050405020304" pitchFamily="18" charset="0"/>
              </a:rPr>
              <a:t/>
            </a:r>
            <a:br>
              <a:rPr lang="en-US" sz="2800" dirty="0" smtClean="0">
                <a:latin typeface="Times New Roman" panose="02020603050405020304" pitchFamily="18" charset="0"/>
              </a:rPr>
            </a:br>
            <a:r>
              <a:rPr lang="en-US" sz="2800" dirty="0" smtClean="0">
                <a:latin typeface="Times New Roman" panose="02020603050405020304" pitchFamily="18" charset="0"/>
              </a:rPr>
              <a:t> </a:t>
            </a:r>
            <a:br>
              <a:rPr lang="en-US" sz="2800" dirty="0" smtClean="0">
                <a:latin typeface="Times New Roman" panose="02020603050405020304" pitchFamily="18" charset="0"/>
              </a:rPr>
            </a:br>
            <a:endParaRPr lang="zh-CN" alt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a:spLocks noGrp="1"/>
          </p:cNvSpPr>
          <p:nvPr>
            <p:ph sz="quarter" idx="1"/>
          </p:nvPr>
        </p:nvSpPr>
        <p:spPr>
          <a:xfrm>
            <a:off x="0" y="476672"/>
            <a:ext cx="676223" cy="4320480"/>
          </a:xfrm>
        </p:spPr>
        <p:txBody>
          <a:bodyPr>
            <a:noAutofit/>
          </a:bodyPr>
          <a:lstStyle/>
          <a:p>
            <a:pPr algn="ctr">
              <a:buNone/>
            </a:pPr>
            <a:endParaRPr lang="en-US" altLang="zh-CN" sz="4000" b="1" dirty="0" smtClean="0">
              <a:solidFill>
                <a:srgbClr val="C00000"/>
              </a:solidFill>
              <a:latin typeface="隶书" pitchFamily="49" charset="-122"/>
              <a:ea typeface="隶书" pitchFamily="49" charset="-122"/>
            </a:endParaRPr>
          </a:p>
          <a:p>
            <a:pPr algn="ctr">
              <a:buNone/>
            </a:pPr>
            <a:r>
              <a:rPr lang="zh-CN" altLang="en-US" sz="4000" b="1" dirty="0" smtClean="0">
                <a:solidFill>
                  <a:srgbClr val="C00000"/>
                </a:solidFill>
                <a:latin typeface="隶书" pitchFamily="49" charset="-122"/>
                <a:ea typeface="隶书" pitchFamily="49" charset="-122"/>
              </a:rPr>
              <a:t>内</a:t>
            </a:r>
            <a:endParaRPr lang="en-US" altLang="zh-CN" sz="4000" b="1" dirty="0" smtClean="0">
              <a:solidFill>
                <a:srgbClr val="C00000"/>
              </a:solidFill>
              <a:latin typeface="隶书" pitchFamily="49" charset="-122"/>
              <a:ea typeface="隶书" pitchFamily="49" charset="-122"/>
            </a:endParaRPr>
          </a:p>
          <a:p>
            <a:pPr algn="ctr">
              <a:buNone/>
            </a:pPr>
            <a:r>
              <a:rPr lang="zh-CN" altLang="en-US" sz="4000" b="1" dirty="0" smtClean="0">
                <a:solidFill>
                  <a:srgbClr val="C00000"/>
                </a:solidFill>
                <a:latin typeface="隶书" pitchFamily="49" charset="-122"/>
                <a:ea typeface="隶书" pitchFamily="49" charset="-122"/>
              </a:rPr>
              <a:t>容</a:t>
            </a:r>
            <a:endParaRPr lang="en-US" altLang="zh-CN" sz="4000" b="1" dirty="0" smtClean="0">
              <a:solidFill>
                <a:srgbClr val="C00000"/>
              </a:solidFill>
              <a:latin typeface="隶书" pitchFamily="49" charset="-122"/>
              <a:ea typeface="隶书" pitchFamily="49" charset="-122"/>
            </a:endParaRPr>
          </a:p>
          <a:p>
            <a:pPr algn="ctr">
              <a:buNone/>
            </a:pPr>
            <a:r>
              <a:rPr lang="zh-CN" altLang="en-US" sz="4000" b="1" dirty="0" smtClean="0">
                <a:solidFill>
                  <a:srgbClr val="C00000"/>
                </a:solidFill>
                <a:latin typeface="隶书" pitchFamily="49" charset="-122"/>
                <a:ea typeface="隶书" pitchFamily="49" charset="-122"/>
              </a:rPr>
              <a:t>提</a:t>
            </a:r>
            <a:endParaRPr lang="en-US" altLang="zh-CN" sz="4000" b="1" dirty="0" smtClean="0">
              <a:solidFill>
                <a:srgbClr val="C00000"/>
              </a:solidFill>
              <a:latin typeface="隶书" pitchFamily="49" charset="-122"/>
              <a:ea typeface="隶书" pitchFamily="49" charset="-122"/>
            </a:endParaRPr>
          </a:p>
          <a:p>
            <a:pPr algn="ctr">
              <a:buNone/>
            </a:pPr>
            <a:r>
              <a:rPr lang="zh-CN" altLang="en-US" sz="4000" b="1" dirty="0" smtClean="0">
                <a:solidFill>
                  <a:srgbClr val="C00000"/>
                </a:solidFill>
                <a:latin typeface="隶书" pitchFamily="49" charset="-122"/>
                <a:ea typeface="隶书" pitchFamily="49" charset="-122"/>
              </a:rPr>
              <a:t>要</a:t>
            </a:r>
            <a:endParaRPr lang="zh-CN" altLang="en-US" sz="4000" b="1" dirty="0">
              <a:solidFill>
                <a:srgbClr val="C00000"/>
              </a:solidFill>
              <a:latin typeface="隶书" pitchFamily="49" charset="-122"/>
              <a:ea typeface="隶书" pitchFamily="49" charset="-122"/>
            </a:endParaRPr>
          </a:p>
        </p:txBody>
      </p:sp>
      <p:sp>
        <p:nvSpPr>
          <p:cNvPr id="10" name="内容占位符 9"/>
          <p:cNvSpPr>
            <a:spLocks noGrp="1"/>
          </p:cNvSpPr>
          <p:nvPr>
            <p:ph sz="quarter" idx="2"/>
          </p:nvPr>
        </p:nvSpPr>
        <p:spPr>
          <a:xfrm>
            <a:off x="688622" y="745067"/>
            <a:ext cx="8131849" cy="4484134"/>
          </a:xfrm>
        </p:spPr>
        <p:txBody>
          <a:bodyPr>
            <a:normAutofit/>
          </a:bodyPr>
          <a:lstStyle/>
          <a:p>
            <a:pPr marL="1028700" indent="-1028700">
              <a:lnSpc>
                <a:spcPct val="145000"/>
              </a:lnSpc>
              <a:buNone/>
            </a:pPr>
            <a:r>
              <a:rPr lang="en-US" dirty="0" smtClean="0">
                <a:latin typeface="Times New Roman" pitchFamily="18" charset="0"/>
                <a:cs typeface="Times New Roman" pitchFamily="18" charset="0"/>
              </a:rPr>
              <a:t>I. History of PBL </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PBL</a:t>
            </a:r>
            <a:r>
              <a:rPr lang="zh-CN" altLang="en-US" dirty="0" smtClean="0">
                <a:latin typeface="Times New Roman" pitchFamily="18" charset="0"/>
                <a:cs typeface="Times New Roman" pitchFamily="18" charset="0"/>
              </a:rPr>
              <a:t>的历史）</a:t>
            </a:r>
            <a:endParaRPr lang="en-US" dirty="0">
              <a:latin typeface="Times New Roman" pitchFamily="18" charset="0"/>
              <a:cs typeface="Times New Roman" pitchFamily="18" charset="0"/>
            </a:endParaRPr>
          </a:p>
          <a:p>
            <a:pPr marL="571500" indent="-571500">
              <a:lnSpc>
                <a:spcPct val="145000"/>
              </a:lnSpc>
              <a:buNone/>
            </a:pPr>
            <a:r>
              <a:rPr lang="en-US" dirty="0">
                <a:latin typeface="Times New Roman" pitchFamily="18" charset="0"/>
                <a:cs typeface="Times New Roman" pitchFamily="18" charset="0"/>
              </a:rPr>
              <a:t>II. </a:t>
            </a:r>
            <a:r>
              <a:rPr lang="en-US" altLang="zh-CN" dirty="0" smtClean="0">
                <a:latin typeface="Times New Roman" pitchFamily="18" charset="0"/>
                <a:cs typeface="Times New Roman" pitchFamily="18" charset="0"/>
              </a:rPr>
              <a:t>Theory</a:t>
            </a:r>
            <a:r>
              <a:rPr lang="en-US" dirty="0" smtClean="0">
                <a:latin typeface="Times New Roman" pitchFamily="18" charset="0"/>
                <a:cs typeface="Times New Roman" pitchFamily="18" charset="0"/>
              </a:rPr>
              <a:t> of PBL </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PBL</a:t>
            </a:r>
            <a:r>
              <a:rPr lang="zh-CN" altLang="en-US" dirty="0" smtClean="0">
                <a:latin typeface="Times New Roman" pitchFamily="18" charset="0"/>
                <a:cs typeface="Times New Roman" pitchFamily="18" charset="0"/>
              </a:rPr>
              <a:t>的理论基础）</a:t>
            </a:r>
            <a:endParaRPr lang="en-US" dirty="0" smtClean="0">
              <a:latin typeface="Times New Roman" pitchFamily="18" charset="0"/>
              <a:cs typeface="Times New Roman" pitchFamily="18" charset="0"/>
            </a:endParaRPr>
          </a:p>
          <a:p>
            <a:pPr marL="571500" indent="-571500">
              <a:lnSpc>
                <a:spcPct val="145000"/>
              </a:lnSpc>
              <a:buNone/>
            </a:pPr>
            <a:r>
              <a:rPr lang="en-US" dirty="0">
                <a:latin typeface="Times New Roman" pitchFamily="18" charset="0"/>
                <a:cs typeface="Times New Roman" pitchFamily="18" charset="0"/>
              </a:rPr>
              <a:t>III. </a:t>
            </a:r>
            <a:r>
              <a:rPr lang="en-US" altLang="zh-CN" dirty="0" smtClean="0">
                <a:latin typeface="Times New Roman" pitchFamily="18" charset="0"/>
                <a:cs typeface="Times New Roman" pitchFamily="18" charset="0"/>
              </a:rPr>
              <a:t>PBL Pedagogical Design </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PBL</a:t>
            </a:r>
            <a:r>
              <a:rPr lang="zh-CN" altLang="en-US" dirty="0" smtClean="0">
                <a:latin typeface="Times New Roman" pitchFamily="18" charset="0"/>
                <a:cs typeface="Times New Roman" pitchFamily="18" charset="0"/>
              </a:rPr>
              <a:t>教学设计）</a:t>
            </a:r>
            <a:endParaRPr lang="en-US" dirty="0">
              <a:latin typeface="Times New Roman" pitchFamily="18" charset="0"/>
              <a:cs typeface="Times New Roman" pitchFamily="18" charset="0"/>
            </a:endParaRPr>
          </a:p>
          <a:p>
            <a:pPr marL="571500" indent="-571500">
              <a:lnSpc>
                <a:spcPct val="145000"/>
              </a:lnSpc>
              <a:buNone/>
            </a:pPr>
            <a:r>
              <a:rPr lang="en-US" dirty="0">
                <a:latin typeface="Times New Roman" pitchFamily="18" charset="0"/>
                <a:cs typeface="Times New Roman" pitchFamily="18" charset="0"/>
              </a:rPr>
              <a:t>IV. </a:t>
            </a:r>
            <a:r>
              <a:rPr lang="en-US" altLang="zh-CN" dirty="0" smtClean="0">
                <a:latin typeface="Times New Roman" pitchFamily="18" charset="0"/>
                <a:cs typeface="Times New Roman" pitchFamily="18" charset="0"/>
              </a:rPr>
              <a:t>PBL and Technology </a:t>
            </a:r>
            <a:r>
              <a:rPr lang="en-US"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PBL</a:t>
            </a:r>
            <a:r>
              <a:rPr lang="zh-CN" altLang="en-US" dirty="0" smtClean="0">
                <a:latin typeface="Times New Roman" pitchFamily="18" charset="0"/>
                <a:cs typeface="Times New Roman" pitchFamily="18" charset="0"/>
              </a:rPr>
              <a:t>与技术）</a:t>
            </a:r>
            <a:endParaRPr lang="en-US" altLang="zh-CN" dirty="0" smtClean="0">
              <a:latin typeface="Times New Roman" pitchFamily="18" charset="0"/>
              <a:cs typeface="Times New Roman" pitchFamily="18" charset="0"/>
            </a:endParaRPr>
          </a:p>
          <a:p>
            <a:pPr marL="571500" indent="-571500">
              <a:lnSpc>
                <a:spcPct val="145000"/>
              </a:lnSpc>
              <a:buNone/>
            </a:pPr>
            <a:r>
              <a:rPr lang="en-US" altLang="zh-CN" dirty="0" smtClean="0">
                <a:latin typeface="Times New Roman" pitchFamily="18" charset="0"/>
                <a:cs typeface="Times New Roman" pitchFamily="18" charset="0"/>
              </a:rPr>
              <a:t>V. Future Directions for PBL Research</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PBL</a:t>
            </a:r>
            <a:r>
              <a:rPr lang="zh-CN" altLang="en-US" dirty="0" smtClean="0">
                <a:latin typeface="Times New Roman" pitchFamily="18" charset="0"/>
                <a:cs typeface="Times New Roman" pitchFamily="18" charset="0"/>
              </a:rPr>
              <a:t>研究的未来方向）</a:t>
            </a:r>
            <a:endParaRPr lang="en-US" altLang="zh-CN" dirty="0" smtClean="0">
              <a:latin typeface="Times New Roman" pitchFamily="18" charset="0"/>
              <a:cs typeface="Times New Roman" pitchFamily="18" charset="0"/>
            </a:endParaRPr>
          </a:p>
          <a:p>
            <a:pPr marL="571500" indent="-571500">
              <a:lnSpc>
                <a:spcPct val="145000"/>
              </a:lnSpc>
              <a:buNone/>
            </a:pPr>
            <a:r>
              <a:rPr lang="en-US" altLang="zh-CN" dirty="0" smtClean="0">
                <a:latin typeface="Times New Roman" pitchFamily="18" charset="0"/>
                <a:cs typeface="Times New Roman" pitchFamily="18" charset="0"/>
              </a:rPr>
              <a:t>VI. Implications for the Learning Sciences </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PBL</a:t>
            </a:r>
            <a:r>
              <a:rPr lang="zh-CN" altLang="en-US" dirty="0" smtClean="0">
                <a:latin typeface="Times New Roman" pitchFamily="18" charset="0"/>
                <a:cs typeface="Times New Roman" pitchFamily="18" charset="0"/>
              </a:rPr>
              <a:t>对学习科学的意义）</a:t>
            </a:r>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additive="base">
                                        <p:cTn id="1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4" end="4"/>
                                            </p:txEl>
                                          </p:spTgt>
                                        </p:tgtEl>
                                        <p:attrNameLst>
                                          <p:attrName>style.visibility</p:attrName>
                                        </p:attrNameLst>
                                      </p:cBhvr>
                                      <p:to>
                                        <p:strVal val="visible"/>
                                      </p:to>
                                    </p:set>
                                    <p:anim calcmode="lin" valueType="num">
                                      <p:cBhvr additive="base">
                                        <p:cTn id="2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anim calcmode="lin" valueType="num">
                                      <p:cBhvr additive="base">
                                        <p:cTn id="3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xEl>
                                              <p:pRg st="1" end="1"/>
                                            </p:txEl>
                                          </p:spTgt>
                                        </p:tgtEl>
                                        <p:attrNameLst>
                                          <p:attrName>style.visibility</p:attrName>
                                        </p:attrNameLst>
                                      </p:cBhvr>
                                      <p:to>
                                        <p:strVal val="visible"/>
                                      </p:to>
                                    </p:set>
                                    <p:anim calcmode="lin" valueType="num">
                                      <p:cBhvr additive="base">
                                        <p:cTn id="3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xEl>
                                              <p:pRg st="2" end="2"/>
                                            </p:txEl>
                                          </p:spTgt>
                                        </p:tgtEl>
                                        <p:attrNameLst>
                                          <p:attrName>style.visibility</p:attrName>
                                        </p:attrNameLst>
                                      </p:cBhvr>
                                      <p:to>
                                        <p:strVal val="visible"/>
                                      </p:to>
                                    </p:set>
                                    <p:anim calcmode="lin" valueType="num">
                                      <p:cBhvr additive="base">
                                        <p:cTn id="4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xEl>
                                              <p:pRg st="3" end="3"/>
                                            </p:txEl>
                                          </p:spTgt>
                                        </p:tgtEl>
                                        <p:attrNameLst>
                                          <p:attrName>style.visibility</p:attrName>
                                        </p:attrNameLst>
                                      </p:cBhvr>
                                      <p:to>
                                        <p:strVal val="visible"/>
                                      </p:to>
                                    </p:set>
                                    <p:anim calcmode="lin" valueType="num">
                                      <p:cBhvr additive="base">
                                        <p:cTn id="49"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xEl>
                                              <p:pRg st="4" end="4"/>
                                            </p:txEl>
                                          </p:spTgt>
                                        </p:tgtEl>
                                        <p:attrNameLst>
                                          <p:attrName>style.visibility</p:attrName>
                                        </p:attrNameLst>
                                      </p:cBhvr>
                                      <p:to>
                                        <p:strVal val="visible"/>
                                      </p:to>
                                    </p:set>
                                    <p:anim calcmode="lin" valueType="num">
                                      <p:cBhvr additive="base">
                                        <p:cTn id="55"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0">
                                            <p:txEl>
                                              <p:pRg st="5" end="5"/>
                                            </p:txEl>
                                          </p:spTgt>
                                        </p:tgtEl>
                                        <p:attrNameLst>
                                          <p:attrName>style.visibility</p:attrName>
                                        </p:attrNameLst>
                                      </p:cBhvr>
                                      <p:to>
                                        <p:strVal val="visible"/>
                                      </p:to>
                                    </p:set>
                                    <p:anim calcmode="lin" valueType="num">
                                      <p:cBhvr additive="base">
                                        <p:cTn id="61"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0" y="0"/>
            <a:ext cx="7817295" cy="764704"/>
          </a:xfrm>
        </p:spPr>
        <p:txBody>
          <a:bodyPr>
            <a:normAutofit/>
          </a:bodyPr>
          <a:lstStyle/>
          <a:p>
            <a:r>
              <a:rPr lang="zh-CN" altLang="en-US" sz="3200" b="1" dirty="0" smtClean="0">
                <a:solidFill>
                  <a:srgbClr val="C00000"/>
                </a:solidFill>
                <a:latin typeface="隶书" pitchFamily="49" charset="-122"/>
                <a:ea typeface="隶书" pitchFamily="49" charset="-122"/>
              </a:rPr>
              <a:t>六、对学习科学的意义</a:t>
            </a:r>
            <a:endParaRPr lang="zh-CN" altLang="en-US" sz="3200" b="1" dirty="0">
              <a:solidFill>
                <a:srgbClr val="C00000"/>
              </a:solidFill>
            </a:endParaRPr>
          </a:p>
        </p:txBody>
      </p:sp>
      <p:sp>
        <p:nvSpPr>
          <p:cNvPr id="6" name="内容占位符 5"/>
          <p:cNvSpPr>
            <a:spLocks noGrp="1"/>
          </p:cNvSpPr>
          <p:nvPr>
            <p:ph sz="quarter" idx="1"/>
          </p:nvPr>
        </p:nvSpPr>
        <p:spPr>
          <a:xfrm>
            <a:off x="107504" y="764704"/>
            <a:ext cx="8399784" cy="5361459"/>
          </a:xfrm>
        </p:spPr>
        <p:txBody>
          <a:bodyPr>
            <a:normAutofit/>
          </a:bodyPr>
          <a:lstStyle/>
          <a:p>
            <a:pPr marL="571500" indent="-571500">
              <a:lnSpc>
                <a:spcPct val="145000"/>
              </a:lnSpc>
              <a:buFont typeface="Wingdings" pitchFamily="2" charset="2"/>
              <a:buChar char="Ø"/>
            </a:pPr>
            <a:r>
              <a:rPr lang="en-US" dirty="0" smtClean="0">
                <a:latin typeface="Times New Roman" pitchFamily="18" charset="0"/>
                <a:cs typeface="Times New Roman" pitchFamily="18" charset="0"/>
              </a:rPr>
              <a:t>Addressing these research areas has the potential to inform learning sciences more broadly. </a:t>
            </a:r>
            <a:br>
              <a:rPr lang="en-US" dirty="0" smtClean="0">
                <a:latin typeface="Times New Roman" pitchFamily="18" charset="0"/>
                <a:cs typeface="Times New Roman" pitchFamily="18" charset="0"/>
              </a:rPr>
            </a:br>
            <a:r>
              <a:rPr lang="zh-CN" altLang="en-US" dirty="0" smtClean="0">
                <a:latin typeface="Times New Roman" pitchFamily="18" charset="0"/>
                <a:cs typeface="Times New Roman" pitchFamily="18" charset="0"/>
              </a:rPr>
              <a:t>（涉猎这些研究领域有可能更广泛地知晓学习科学。）</a:t>
            </a:r>
            <a:endParaRPr lang="en-US" altLang="zh-CN" dirty="0" smtClean="0">
              <a:latin typeface="Times New Roman" pitchFamily="18" charset="0"/>
              <a:cs typeface="Times New Roman" pitchFamily="18" charset="0"/>
            </a:endParaRPr>
          </a:p>
          <a:p>
            <a:pPr marL="571500" indent="-571500">
              <a:lnSpc>
                <a:spcPct val="145000"/>
              </a:lnSpc>
              <a:buFont typeface="Wingdings" pitchFamily="2" charset="2"/>
              <a:buChar char="Ø"/>
            </a:pPr>
            <a:r>
              <a:rPr lang="en-US" dirty="0" smtClean="0">
                <a:latin typeface="Times New Roman" pitchFamily="18" charset="0"/>
                <a:cs typeface="Times New Roman" pitchFamily="18" charset="0"/>
              </a:rPr>
              <a:t>Exploring the synergies and creating conversations about both common ground and important differences contribute</a:t>
            </a:r>
            <a:r>
              <a:rPr lang="en-US" altLang="zh-CN"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to our goals of better understanding learning and designing more effective learning environments. </a:t>
            </a:r>
            <a:r>
              <a:rPr lang="zh-CN" altLang="en-US" dirty="0" smtClean="0">
                <a:latin typeface="Times New Roman" pitchFamily="18" charset="0"/>
                <a:cs typeface="Times New Roman" pitchFamily="18" charset="0"/>
              </a:rPr>
              <a:t>（探索协同并创建有关相同与重要差异的对话有利于更好地理解学习目标，设计更为有效的学习环境。）</a:t>
            </a:r>
            <a:endParaRPr lang="zh-CN" alt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0" y="0"/>
            <a:ext cx="7817295" cy="764704"/>
          </a:xfrm>
        </p:spPr>
        <p:txBody>
          <a:bodyPr>
            <a:normAutofit/>
          </a:bodyPr>
          <a:lstStyle/>
          <a:p>
            <a:r>
              <a:rPr lang="en-US" altLang="zh-CN" sz="3200" b="1" dirty="0" smtClean="0">
                <a:solidFill>
                  <a:srgbClr val="C00000"/>
                </a:solidFill>
              </a:rPr>
              <a:t>PBL</a:t>
            </a:r>
            <a:r>
              <a:rPr lang="zh-CN" altLang="en-US" sz="3200" b="1" dirty="0" smtClean="0">
                <a:solidFill>
                  <a:srgbClr val="C00000"/>
                </a:solidFill>
              </a:rPr>
              <a:t>的操作步骤</a:t>
            </a:r>
            <a:endParaRPr lang="zh-CN" altLang="en-US" sz="3200" b="1" dirty="0">
              <a:solidFill>
                <a:srgbClr val="C00000"/>
              </a:solidFill>
            </a:endParaRPr>
          </a:p>
        </p:txBody>
      </p:sp>
      <p:graphicFrame>
        <p:nvGraphicFramePr>
          <p:cNvPr id="4" name="内容占位符 3"/>
          <p:cNvGraphicFramePr>
            <a:graphicFrameLocks noGrp="1"/>
          </p:cNvGraphicFramePr>
          <p:nvPr>
            <p:ph sz="quarter" idx="1"/>
          </p:nvPr>
        </p:nvGraphicFramePr>
        <p:xfrm>
          <a:off x="107950" y="765175"/>
          <a:ext cx="8399463" cy="5360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179512" y="188640"/>
            <a:ext cx="8352928" cy="432048"/>
          </a:xfrm>
        </p:spPr>
        <p:txBody>
          <a:bodyPr>
            <a:normAutofit fontScale="90000"/>
          </a:bodyPr>
          <a:lstStyle/>
          <a:p>
            <a:r>
              <a:rPr lang="zh-CN" altLang="en-US" sz="3200" b="1" dirty="0" smtClean="0">
                <a:solidFill>
                  <a:srgbClr val="C00000"/>
                </a:solidFill>
                <a:latin typeface="楷体" panose="02010609060101010101" pitchFamily="49" charset="-122"/>
                <a:ea typeface="楷体" panose="02010609060101010101" pitchFamily="49" charset="-122"/>
              </a:rPr>
              <a:t>基于项目的学习与基于问题的学习之比较</a:t>
            </a:r>
            <a:endParaRPr lang="zh-CN" altLang="en-US" sz="3200" b="1" dirty="0">
              <a:solidFill>
                <a:srgbClr val="C00000"/>
              </a:solidFill>
              <a:latin typeface="楷体" panose="02010609060101010101" pitchFamily="49" charset="-122"/>
              <a:ea typeface="楷体" panose="02010609060101010101" pitchFamily="49" charset="-122"/>
            </a:endParaRPr>
          </a:p>
        </p:txBody>
      </p:sp>
      <p:sp>
        <p:nvSpPr>
          <p:cNvPr id="6" name="内容占位符 5"/>
          <p:cNvSpPr>
            <a:spLocks noGrp="1"/>
          </p:cNvSpPr>
          <p:nvPr>
            <p:ph sz="quarter" idx="2"/>
          </p:nvPr>
        </p:nvSpPr>
        <p:spPr>
          <a:xfrm>
            <a:off x="323528" y="1340768"/>
            <a:ext cx="4032448" cy="5184576"/>
          </a:xfrm>
        </p:spPr>
        <p:txBody>
          <a:bodyPr>
            <a:noAutofit/>
          </a:bodyPr>
          <a:lstStyle/>
          <a:p>
            <a:r>
              <a:rPr lang="zh-CN" altLang="en-US" dirty="0" smtClean="0"/>
              <a:t>学生处于真实的任务之中；</a:t>
            </a:r>
            <a:endParaRPr lang="en-US" altLang="zh-CN" dirty="0" smtClean="0"/>
          </a:p>
          <a:p>
            <a:r>
              <a:rPr lang="zh-CN" altLang="en-US" dirty="0" smtClean="0"/>
              <a:t>开放的任务具有多种解决办法；</a:t>
            </a:r>
            <a:endParaRPr lang="en-US" altLang="zh-CN" dirty="0" smtClean="0"/>
          </a:p>
          <a:p>
            <a:r>
              <a:rPr lang="zh-CN" altLang="en-US" dirty="0" smtClean="0"/>
              <a:t>项目和问题要能模拟专业情景；</a:t>
            </a:r>
            <a:endParaRPr lang="en-US" altLang="zh-CN" dirty="0" smtClean="0"/>
          </a:p>
          <a:p>
            <a:r>
              <a:rPr lang="zh-CN" altLang="en-US" dirty="0" smtClean="0"/>
              <a:t>学生为中心，教师是促进者；</a:t>
            </a:r>
            <a:endParaRPr lang="en-US" altLang="zh-CN" dirty="0" smtClean="0"/>
          </a:p>
          <a:p>
            <a:r>
              <a:rPr lang="zh-CN" altLang="en-US" dirty="0" smtClean="0"/>
              <a:t>学生以小组形式合作；</a:t>
            </a:r>
            <a:endParaRPr lang="en-US" altLang="zh-CN" dirty="0" smtClean="0"/>
          </a:p>
          <a:p>
            <a:r>
              <a:rPr lang="zh-CN" altLang="en-US" dirty="0" smtClean="0"/>
              <a:t>鼓励学生多方寻求信息；</a:t>
            </a:r>
            <a:endParaRPr lang="en-US" altLang="zh-CN" dirty="0" smtClean="0"/>
          </a:p>
          <a:p>
            <a:r>
              <a:rPr lang="zh-CN" altLang="en-US" dirty="0" smtClean="0"/>
              <a:t>强调基于绩效的评价；</a:t>
            </a:r>
            <a:endParaRPr lang="en-US" altLang="zh-CN" dirty="0" smtClean="0"/>
          </a:p>
          <a:p>
            <a:r>
              <a:rPr lang="zh-CN" altLang="en-US" dirty="0" smtClean="0"/>
              <a:t>为学生反思提供足够时间和方法；</a:t>
            </a:r>
            <a:endParaRPr lang="zh-CN" altLang="en-US" dirty="0"/>
          </a:p>
        </p:txBody>
      </p:sp>
      <p:sp>
        <p:nvSpPr>
          <p:cNvPr id="8" name="内容占位符 7"/>
          <p:cNvSpPr>
            <a:spLocks noGrp="1"/>
          </p:cNvSpPr>
          <p:nvPr>
            <p:ph sz="quarter" idx="4"/>
          </p:nvPr>
        </p:nvSpPr>
        <p:spPr>
          <a:xfrm>
            <a:off x="4788024" y="1340768"/>
            <a:ext cx="3686865" cy="4095304"/>
          </a:xfrm>
        </p:spPr>
        <p:txBody>
          <a:bodyPr/>
          <a:lstStyle/>
          <a:p>
            <a:r>
              <a:rPr lang="zh-CN" altLang="en-US" sz="2000" dirty="0" smtClean="0"/>
              <a:t>基于项目的学习：起点是一件最终的产品或者头脑中的一件制品；</a:t>
            </a:r>
            <a:endParaRPr lang="en-US" altLang="zh-CN" sz="2000" dirty="0" smtClean="0"/>
          </a:p>
          <a:p>
            <a:r>
              <a:rPr lang="zh-CN" altLang="en-US" sz="2000" dirty="0" smtClean="0"/>
              <a:t>基于问题的学习：起点是解决一个问题或者学习一个问题；</a:t>
            </a:r>
          </a:p>
          <a:p>
            <a:endParaRPr lang="zh-CN" altLang="en-US" dirty="0"/>
          </a:p>
        </p:txBody>
      </p:sp>
      <p:sp>
        <p:nvSpPr>
          <p:cNvPr id="5" name="文本占位符 4"/>
          <p:cNvSpPr>
            <a:spLocks noGrp="1"/>
          </p:cNvSpPr>
          <p:nvPr>
            <p:ph type="body" sz="quarter" idx="1"/>
          </p:nvPr>
        </p:nvSpPr>
        <p:spPr>
          <a:xfrm>
            <a:off x="323528" y="692696"/>
            <a:ext cx="4040188" cy="639762"/>
          </a:xfrm>
        </p:spPr>
        <p:txBody>
          <a:bodyPr/>
          <a:lstStyle/>
          <a:p>
            <a:pPr algn="ctr"/>
            <a:r>
              <a:rPr lang="zh-CN" altLang="en-US" dirty="0" smtClean="0"/>
              <a:t>相同点</a:t>
            </a:r>
            <a:endParaRPr lang="zh-CN" altLang="en-US" dirty="0"/>
          </a:p>
        </p:txBody>
      </p:sp>
      <p:sp>
        <p:nvSpPr>
          <p:cNvPr id="7" name="文本占位符 6"/>
          <p:cNvSpPr>
            <a:spLocks noGrp="1"/>
          </p:cNvSpPr>
          <p:nvPr>
            <p:ph type="body" sz="quarter" idx="3"/>
          </p:nvPr>
        </p:nvSpPr>
        <p:spPr>
          <a:xfrm>
            <a:off x="4788024" y="692696"/>
            <a:ext cx="4041775" cy="639762"/>
          </a:xfrm>
        </p:spPr>
        <p:txBody>
          <a:bodyPr/>
          <a:lstStyle/>
          <a:p>
            <a:pPr algn="ctr"/>
            <a:r>
              <a:rPr lang="zh-CN" altLang="en-US" dirty="0" smtClean="0"/>
              <a:t>不同点</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barn(inVertical)">
                                      <p:cBhvr>
                                        <p:cTn id="13" dur="500"/>
                                        <p:tgtEl>
                                          <p:spTgt spid="5">
                                            <p:bg/>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barn(inVertical)">
                                      <p:cBhvr>
                                        <p:cTn id="18" dur="500"/>
                                        <p:tgtEl>
                                          <p:spTgt spid="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7">
                                            <p:bg/>
                                          </p:spTgt>
                                        </p:tgtEl>
                                        <p:attrNameLst>
                                          <p:attrName>style.visibility</p:attrName>
                                        </p:attrNameLst>
                                      </p:cBhvr>
                                      <p:to>
                                        <p:strVal val="visible"/>
                                      </p:to>
                                    </p:set>
                                    <p:animEffect transition="in" filter="barn(inVertical)">
                                      <p:cBhvr>
                                        <p:cTn id="23" dur="500"/>
                                        <p:tgtEl>
                                          <p:spTgt spid="7">
                                            <p:bg/>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Effect transition="in" filter="barn(inVertical)">
                                      <p:cBhvr>
                                        <p:cTn id="28" dur="500"/>
                                        <p:tgtEl>
                                          <p:spTgt spid="7">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animEffect transition="in" filter="barn(inVertical)">
                                      <p:cBhvr>
                                        <p:cTn id="33" dur="500"/>
                                        <p:tgtEl>
                                          <p:spTgt spid="6">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6">
                                            <p:txEl>
                                              <p:pRg st="1" end="1"/>
                                            </p:txEl>
                                          </p:spTgt>
                                        </p:tgtEl>
                                        <p:attrNameLst>
                                          <p:attrName>style.visibility</p:attrName>
                                        </p:attrNameLst>
                                      </p:cBhvr>
                                      <p:to>
                                        <p:strVal val="visible"/>
                                      </p:to>
                                    </p:set>
                                    <p:animEffect transition="in" filter="barn(inVertical)">
                                      <p:cBhvr>
                                        <p:cTn id="38" dur="500"/>
                                        <p:tgtEl>
                                          <p:spTgt spid="6">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6">
                                            <p:txEl>
                                              <p:pRg st="2" end="2"/>
                                            </p:txEl>
                                          </p:spTgt>
                                        </p:tgtEl>
                                        <p:attrNameLst>
                                          <p:attrName>style.visibility</p:attrName>
                                        </p:attrNameLst>
                                      </p:cBhvr>
                                      <p:to>
                                        <p:strVal val="visible"/>
                                      </p:to>
                                    </p:set>
                                    <p:animEffect transition="in" filter="barn(inVertical)">
                                      <p:cBhvr>
                                        <p:cTn id="43" dur="500"/>
                                        <p:tgtEl>
                                          <p:spTgt spid="6">
                                            <p:txEl>
                                              <p:pRg st="2" end="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6">
                                            <p:txEl>
                                              <p:pRg st="3" end="3"/>
                                            </p:txEl>
                                          </p:spTgt>
                                        </p:tgtEl>
                                        <p:attrNameLst>
                                          <p:attrName>style.visibility</p:attrName>
                                        </p:attrNameLst>
                                      </p:cBhvr>
                                      <p:to>
                                        <p:strVal val="visible"/>
                                      </p:to>
                                    </p:set>
                                    <p:animEffect transition="in" filter="barn(inVertical)">
                                      <p:cBhvr>
                                        <p:cTn id="48" dur="500"/>
                                        <p:tgtEl>
                                          <p:spTgt spid="6">
                                            <p:txEl>
                                              <p:pRg st="3" end="3"/>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6">
                                            <p:txEl>
                                              <p:pRg st="4" end="4"/>
                                            </p:txEl>
                                          </p:spTgt>
                                        </p:tgtEl>
                                        <p:attrNameLst>
                                          <p:attrName>style.visibility</p:attrName>
                                        </p:attrNameLst>
                                      </p:cBhvr>
                                      <p:to>
                                        <p:strVal val="visible"/>
                                      </p:to>
                                    </p:set>
                                    <p:animEffect transition="in" filter="barn(inVertical)">
                                      <p:cBhvr>
                                        <p:cTn id="53" dur="500"/>
                                        <p:tgtEl>
                                          <p:spTgt spid="6">
                                            <p:txEl>
                                              <p:pRg st="4" end="4"/>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6">
                                            <p:txEl>
                                              <p:pRg st="5" end="5"/>
                                            </p:txEl>
                                          </p:spTgt>
                                        </p:tgtEl>
                                        <p:attrNameLst>
                                          <p:attrName>style.visibility</p:attrName>
                                        </p:attrNameLst>
                                      </p:cBhvr>
                                      <p:to>
                                        <p:strVal val="visible"/>
                                      </p:to>
                                    </p:set>
                                    <p:animEffect transition="in" filter="barn(inVertical)">
                                      <p:cBhvr>
                                        <p:cTn id="58" dur="500"/>
                                        <p:tgtEl>
                                          <p:spTgt spid="6">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6">
                                            <p:txEl>
                                              <p:pRg st="6" end="6"/>
                                            </p:txEl>
                                          </p:spTgt>
                                        </p:tgtEl>
                                        <p:attrNameLst>
                                          <p:attrName>style.visibility</p:attrName>
                                        </p:attrNameLst>
                                      </p:cBhvr>
                                      <p:to>
                                        <p:strVal val="visible"/>
                                      </p:to>
                                    </p:set>
                                    <p:animEffect transition="in" filter="barn(inVertical)">
                                      <p:cBhvr>
                                        <p:cTn id="63" dur="500"/>
                                        <p:tgtEl>
                                          <p:spTgt spid="6">
                                            <p:txEl>
                                              <p:pRg st="6" end="6"/>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6">
                                            <p:txEl>
                                              <p:pRg st="7" end="7"/>
                                            </p:txEl>
                                          </p:spTgt>
                                        </p:tgtEl>
                                        <p:attrNameLst>
                                          <p:attrName>style.visibility</p:attrName>
                                        </p:attrNameLst>
                                      </p:cBhvr>
                                      <p:to>
                                        <p:strVal val="visible"/>
                                      </p:to>
                                    </p:set>
                                    <p:animEffect transition="in" filter="barn(inVertical)">
                                      <p:cBhvr>
                                        <p:cTn id="68" dur="500"/>
                                        <p:tgtEl>
                                          <p:spTgt spid="6">
                                            <p:txEl>
                                              <p:pRg st="7" end="7"/>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8">
                                            <p:txEl>
                                              <p:pRg st="0" end="0"/>
                                            </p:txEl>
                                          </p:spTgt>
                                        </p:tgtEl>
                                        <p:attrNameLst>
                                          <p:attrName>style.visibility</p:attrName>
                                        </p:attrNameLst>
                                      </p:cBhvr>
                                      <p:to>
                                        <p:strVal val="visible"/>
                                      </p:to>
                                    </p:set>
                                    <p:animEffect transition="in" filter="barn(inVertical)">
                                      <p:cBhvr>
                                        <p:cTn id="73" dur="500"/>
                                        <p:tgtEl>
                                          <p:spTgt spid="8">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8">
                                            <p:txEl>
                                              <p:pRg st="1" end="1"/>
                                            </p:txEl>
                                          </p:spTgt>
                                        </p:tgtEl>
                                        <p:attrNameLst>
                                          <p:attrName>style.visibility</p:attrName>
                                        </p:attrNameLst>
                                      </p:cBhvr>
                                      <p:to>
                                        <p:strVal val="visible"/>
                                      </p:to>
                                    </p:set>
                                    <p:animEffect transition="in" filter="barn(inVertical)">
                                      <p:cBhvr>
                                        <p:cTn id="78"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P spid="8" grpId="0" build="p"/>
      <p:bldP spid="5" grpId="0" build="p" animBg="1"/>
      <p:bldP spid="7"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79512" y="188640"/>
            <a:ext cx="7467600" cy="432048"/>
          </a:xfrm>
        </p:spPr>
        <p:txBody>
          <a:bodyPr>
            <a:normAutofit fontScale="90000"/>
          </a:bodyPr>
          <a:lstStyle/>
          <a:p>
            <a:r>
              <a:rPr lang="zh-CN" altLang="en-US" sz="3200" b="1" dirty="0" smtClean="0">
                <a:solidFill>
                  <a:srgbClr val="C00000"/>
                </a:solidFill>
                <a:latin typeface="隶书" pitchFamily="49" charset="-122"/>
                <a:ea typeface="隶书" pitchFamily="49" charset="-122"/>
              </a:rPr>
              <a:t>一、</a:t>
            </a:r>
            <a:r>
              <a:rPr lang="en-US" altLang="zh-CN" sz="3200" b="1" dirty="0" smtClean="0">
                <a:solidFill>
                  <a:srgbClr val="C00000"/>
                </a:solidFill>
                <a:latin typeface="Times New Roman" pitchFamily="18" charset="0"/>
                <a:cs typeface="Times New Roman" pitchFamily="18" charset="0"/>
              </a:rPr>
              <a:t> </a:t>
            </a:r>
            <a:r>
              <a:rPr lang="en-US" altLang="zh-CN" sz="3200" b="1" dirty="0" smtClean="0">
                <a:solidFill>
                  <a:srgbClr val="C00000"/>
                </a:solidFill>
                <a:latin typeface="隶书" pitchFamily="49" charset="-122"/>
                <a:ea typeface="隶书" pitchFamily="49" charset="-122"/>
              </a:rPr>
              <a:t>PBL</a:t>
            </a:r>
            <a:r>
              <a:rPr lang="zh-CN" altLang="en-US" sz="3200" b="1" dirty="0" smtClean="0">
                <a:solidFill>
                  <a:srgbClr val="C00000"/>
                </a:solidFill>
                <a:latin typeface="隶书" pitchFamily="49" charset="-122"/>
                <a:ea typeface="隶书" pitchFamily="49" charset="-122"/>
              </a:rPr>
              <a:t>的历史</a:t>
            </a:r>
            <a:endParaRPr lang="zh-CN" altLang="en-US" sz="3200" b="1" dirty="0">
              <a:solidFill>
                <a:srgbClr val="C00000"/>
              </a:solidFill>
              <a:latin typeface="隶书" pitchFamily="49" charset="-122"/>
              <a:ea typeface="隶书" pitchFamily="49" charset="-122"/>
            </a:endParaRPr>
          </a:p>
        </p:txBody>
      </p:sp>
      <p:sp>
        <p:nvSpPr>
          <p:cNvPr id="6" name="内容占位符 5"/>
          <p:cNvSpPr>
            <a:spLocks noGrp="1"/>
          </p:cNvSpPr>
          <p:nvPr>
            <p:ph sz="quarter" idx="1"/>
          </p:nvPr>
        </p:nvSpPr>
        <p:spPr>
          <a:xfrm>
            <a:off x="179512" y="548680"/>
            <a:ext cx="8507288" cy="6192688"/>
          </a:xfrm>
        </p:spPr>
        <p:txBody>
          <a:bodyPr>
            <a:noAutofit/>
          </a:bodyPr>
          <a:lstStyle/>
          <a:p>
            <a:pPr marL="571500" indent="-571500">
              <a:lnSpc>
                <a:spcPct val="145000"/>
              </a:lnSpc>
              <a:buNone/>
            </a:pPr>
            <a:r>
              <a:rPr lang="en-US" altLang="zh-CN" sz="2000" b="1" dirty="0" smtClean="0">
                <a:solidFill>
                  <a:srgbClr val="C00000"/>
                </a:solidFill>
                <a:latin typeface="Times New Roman" pitchFamily="18" charset="0"/>
                <a:ea typeface="仿宋" panose="02010609060101010101" pitchFamily="49" charset="-122"/>
                <a:cs typeface="Times New Roman" pitchFamily="18" charset="0"/>
              </a:rPr>
              <a:t>1. Beginning </a:t>
            </a:r>
            <a:r>
              <a:rPr lang="zh-CN" altLang="en-US" sz="2000" b="1" dirty="0" smtClean="0">
                <a:solidFill>
                  <a:srgbClr val="C00000"/>
                </a:solidFill>
                <a:latin typeface="Times New Roman" pitchFamily="18" charset="0"/>
                <a:ea typeface="仿宋" panose="02010609060101010101" pitchFamily="49" charset="-122"/>
                <a:cs typeface="Times New Roman" pitchFamily="18" charset="0"/>
              </a:rPr>
              <a:t>（发端）</a:t>
            </a:r>
            <a:endParaRPr lang="en-US" altLang="zh-CN" sz="2000" b="1" dirty="0" smtClean="0">
              <a:solidFill>
                <a:srgbClr val="C00000"/>
              </a:solidFill>
              <a:latin typeface="Times New Roman" pitchFamily="18" charset="0"/>
              <a:ea typeface="仿宋" panose="02010609060101010101" pitchFamily="49" charset="-122"/>
              <a:cs typeface="Times New Roman" pitchFamily="18" charset="0"/>
            </a:endParaRPr>
          </a:p>
          <a:p>
            <a:pPr marL="571500" indent="-571500" algn="just">
              <a:lnSpc>
                <a:spcPct val="145000"/>
              </a:lnSpc>
              <a:buNone/>
            </a:pPr>
            <a:r>
              <a:rPr lang="en-US" altLang="zh-CN" sz="2000" dirty="0" smtClean="0">
                <a:latin typeface="Times New Roman" pitchFamily="18" charset="0"/>
                <a:ea typeface="仿宋" panose="02010609060101010101" pitchFamily="49" charset="-122"/>
                <a:cs typeface="Times New Roman" pitchFamily="18" charset="0"/>
              </a:rPr>
              <a:t>        PBL had its beginnings in medical education at the Health Sciences Centre at </a:t>
            </a:r>
            <a:r>
              <a:rPr lang="en-US" altLang="zh-CN" sz="2000" dirty="0">
                <a:latin typeface="Times New Roman" pitchFamily="18" charset="0"/>
                <a:ea typeface="仿宋" panose="02010609060101010101" pitchFamily="49" charset="-122"/>
                <a:cs typeface="Times New Roman" pitchFamily="18" charset="0"/>
              </a:rPr>
              <a:t>McMaster University in the 1960s. </a:t>
            </a:r>
          </a:p>
          <a:p>
            <a:pPr marL="571500" indent="-571500" algn="just">
              <a:lnSpc>
                <a:spcPct val="145000"/>
              </a:lnSpc>
              <a:buNone/>
            </a:pPr>
            <a:r>
              <a:rPr lang="zh-CN" altLang="en-US" sz="2000" dirty="0">
                <a:latin typeface="Times New Roman" pitchFamily="18" charset="0"/>
                <a:ea typeface="仿宋" panose="02010609060101010101" pitchFamily="49" charset="-122"/>
                <a:cs typeface="Times New Roman" pitchFamily="18" charset="0"/>
              </a:rPr>
              <a:t>        （</a:t>
            </a:r>
            <a:r>
              <a:rPr lang="en-US" altLang="zh-CN" sz="2000" dirty="0">
                <a:latin typeface="Times New Roman" pitchFamily="18" charset="0"/>
                <a:ea typeface="仿宋" panose="02010609060101010101" pitchFamily="49" charset="-122"/>
                <a:cs typeface="Times New Roman" pitchFamily="18" charset="0"/>
              </a:rPr>
              <a:t>PBL</a:t>
            </a:r>
            <a:r>
              <a:rPr lang="zh-CN" altLang="en-US" sz="2000" dirty="0">
                <a:latin typeface="Times New Roman" pitchFamily="18" charset="0"/>
                <a:ea typeface="仿宋" panose="02010609060101010101" pitchFamily="49" charset="-122"/>
                <a:cs typeface="Times New Roman" pitchFamily="18" charset="0"/>
              </a:rPr>
              <a:t>于二十世纪六十年代在</a:t>
            </a:r>
            <a:r>
              <a:rPr lang="en-US" altLang="zh-CN" sz="2000" dirty="0">
                <a:latin typeface="Times New Roman" pitchFamily="18" charset="0"/>
                <a:ea typeface="仿宋" panose="02010609060101010101" pitchFamily="49" charset="-122"/>
                <a:cs typeface="Times New Roman" pitchFamily="18" charset="0"/>
              </a:rPr>
              <a:t>McMaster University </a:t>
            </a:r>
            <a:r>
              <a:rPr lang="zh-CN" altLang="en-US" sz="2000" dirty="0">
                <a:latin typeface="Times New Roman" pitchFamily="18" charset="0"/>
                <a:ea typeface="仿宋" panose="02010609060101010101" pitchFamily="49" charset="-122"/>
                <a:cs typeface="Times New Roman" pitchFamily="18" charset="0"/>
              </a:rPr>
              <a:t>健康科学中心医学教育发端。</a:t>
            </a:r>
            <a:r>
              <a:rPr lang="zh-CN" altLang="en-US" sz="2000" dirty="0" smtClean="0">
                <a:latin typeface="Times New Roman" pitchFamily="18" charset="0"/>
                <a:ea typeface="仿宋" panose="02010609060101010101" pitchFamily="49" charset="-122"/>
                <a:cs typeface="Times New Roman" pitchFamily="18" charset="0"/>
              </a:rPr>
              <a:t>）</a:t>
            </a:r>
            <a:endParaRPr lang="en-US" altLang="zh-CN" sz="2000" dirty="0" smtClean="0">
              <a:latin typeface="Times New Roman" pitchFamily="18" charset="0"/>
              <a:ea typeface="仿宋" panose="02010609060101010101" pitchFamily="49" charset="-122"/>
              <a:cs typeface="Times New Roman" pitchFamily="18" charset="0"/>
            </a:endParaRPr>
          </a:p>
          <a:p>
            <a:pPr marL="571500" indent="-571500" algn="just">
              <a:lnSpc>
                <a:spcPct val="145000"/>
              </a:lnSpc>
              <a:buNone/>
            </a:pPr>
            <a:r>
              <a:rPr lang="en-US" altLang="zh-CN" sz="2000" b="1" dirty="0" smtClean="0">
                <a:solidFill>
                  <a:srgbClr val="C00000"/>
                </a:solidFill>
                <a:latin typeface="Times New Roman" pitchFamily="18" charset="0"/>
                <a:ea typeface="仿宋" panose="02010609060101010101" pitchFamily="49" charset="-122"/>
                <a:cs typeface="Times New Roman" pitchFamily="18" charset="0"/>
              </a:rPr>
              <a:t>2</a:t>
            </a:r>
            <a:r>
              <a:rPr lang="en-US" altLang="zh-CN" sz="2000" b="1" dirty="0">
                <a:solidFill>
                  <a:srgbClr val="C00000"/>
                </a:solidFill>
                <a:latin typeface="Times New Roman" pitchFamily="18" charset="0"/>
                <a:ea typeface="仿宋" panose="02010609060101010101" pitchFamily="49" charset="-122"/>
                <a:cs typeface="Times New Roman" pitchFamily="18" charset="0"/>
              </a:rPr>
              <a:t>. Blossoming </a:t>
            </a:r>
            <a:r>
              <a:rPr lang="zh-CN" altLang="en-US" sz="2000" b="1" dirty="0">
                <a:solidFill>
                  <a:srgbClr val="C00000"/>
                </a:solidFill>
                <a:latin typeface="Times New Roman" pitchFamily="18" charset="0"/>
                <a:ea typeface="仿宋" panose="02010609060101010101" pitchFamily="49" charset="-122"/>
                <a:cs typeface="Times New Roman" pitchFamily="18" charset="0"/>
              </a:rPr>
              <a:t>（繁荣）</a:t>
            </a:r>
            <a:endParaRPr lang="en-US" altLang="zh-CN" sz="2000" b="1" dirty="0">
              <a:solidFill>
                <a:srgbClr val="C00000"/>
              </a:solidFill>
              <a:latin typeface="Times New Roman" pitchFamily="18" charset="0"/>
              <a:ea typeface="仿宋" panose="02010609060101010101" pitchFamily="49" charset="-122"/>
              <a:cs typeface="Times New Roman" pitchFamily="18" charset="0"/>
            </a:endParaRPr>
          </a:p>
          <a:p>
            <a:pPr marL="571500" indent="-571500" algn="just">
              <a:lnSpc>
                <a:spcPct val="145000"/>
              </a:lnSpc>
              <a:buNone/>
            </a:pPr>
            <a:r>
              <a:rPr lang="en-US" altLang="zh-CN" sz="2000" dirty="0">
                <a:latin typeface="Times New Roman" pitchFamily="18" charset="0"/>
                <a:ea typeface="仿宋" panose="02010609060101010101" pitchFamily="49" charset="-122"/>
                <a:cs typeface="Times New Roman" pitchFamily="18" charset="0"/>
              </a:rPr>
              <a:t>    </a:t>
            </a:r>
            <a:r>
              <a:rPr lang="en-US" altLang="zh-CN" sz="2000" dirty="0" smtClean="0">
                <a:latin typeface="Times New Roman" pitchFamily="18" charset="0"/>
                <a:ea typeface="仿宋" panose="02010609060101010101" pitchFamily="49" charset="-122"/>
                <a:cs typeface="Times New Roman" pitchFamily="18" charset="0"/>
              </a:rPr>
              <a:t>     After </a:t>
            </a:r>
            <a:r>
              <a:rPr lang="en-US" altLang="zh-CN" sz="2000" dirty="0">
                <a:latin typeface="Times New Roman" pitchFamily="18" charset="0"/>
                <a:ea typeface="仿宋" panose="02010609060101010101" pitchFamily="49" charset="-122"/>
                <a:cs typeface="Times New Roman" pitchFamily="18" charset="0"/>
              </a:rPr>
              <a:t>its beginnings in medicine, PBL in higher education blossomed –</a:t>
            </a:r>
            <a:r>
              <a:rPr lang="en-US" altLang="zh-CN" sz="2000" dirty="0" smtClean="0">
                <a:latin typeface="Times New Roman" pitchFamily="18" charset="0"/>
                <a:ea typeface="仿宋" panose="02010609060101010101" pitchFamily="49" charset="-122"/>
                <a:cs typeface="Times New Roman" pitchFamily="18" charset="0"/>
              </a:rPr>
              <a:t>initially in </a:t>
            </a:r>
            <a:r>
              <a:rPr lang="en-US" altLang="zh-CN" sz="2000" dirty="0">
                <a:latin typeface="Times New Roman" pitchFamily="18" charset="0"/>
                <a:ea typeface="仿宋" panose="02010609060101010101" pitchFamily="49" charset="-122"/>
                <a:cs typeface="Times New Roman" pitchFamily="18" charset="0"/>
              </a:rPr>
              <a:t>other health sciences curricula, then in professional programs such as  engineering, architecture, and education, and finally in gifted education and other primary and secondary school contexts.</a:t>
            </a:r>
          </a:p>
          <a:p>
            <a:pPr marL="571500" indent="-571500" algn="just">
              <a:lnSpc>
                <a:spcPct val="145000"/>
              </a:lnSpc>
              <a:buNone/>
            </a:pPr>
            <a:r>
              <a:rPr lang="zh-CN" altLang="en-US" sz="2000" dirty="0">
                <a:latin typeface="Times New Roman" pitchFamily="18" charset="0"/>
                <a:ea typeface="仿宋" panose="02010609060101010101" pitchFamily="49" charset="-122"/>
                <a:cs typeface="Times New Roman" pitchFamily="18" charset="0"/>
              </a:rPr>
              <a:t>  </a:t>
            </a:r>
            <a:r>
              <a:rPr lang="zh-CN" altLang="en-US" sz="2000" dirty="0" smtClean="0">
                <a:latin typeface="Times New Roman" pitchFamily="18" charset="0"/>
                <a:ea typeface="仿宋" panose="02010609060101010101" pitchFamily="49" charset="-122"/>
                <a:cs typeface="Times New Roman" pitchFamily="18" charset="0"/>
              </a:rPr>
              <a:t>   （</a:t>
            </a:r>
            <a:r>
              <a:rPr lang="zh-CN" altLang="en-US" sz="2000" dirty="0">
                <a:latin typeface="Times New Roman" pitchFamily="18" charset="0"/>
                <a:ea typeface="仿宋" panose="02010609060101010101" pitchFamily="49" charset="-122"/>
                <a:cs typeface="Times New Roman" pitchFamily="18" charset="0"/>
              </a:rPr>
              <a:t>在医学教育发端之后，</a:t>
            </a:r>
            <a:r>
              <a:rPr lang="en-US" altLang="zh-CN" sz="2000" dirty="0">
                <a:latin typeface="Times New Roman" pitchFamily="18" charset="0"/>
                <a:ea typeface="仿宋" panose="02010609060101010101" pitchFamily="49" charset="-122"/>
                <a:cs typeface="Times New Roman" pitchFamily="18" charset="0"/>
              </a:rPr>
              <a:t>PBL</a:t>
            </a:r>
            <a:r>
              <a:rPr lang="zh-CN" altLang="en-US" sz="2000" dirty="0">
                <a:latin typeface="Times New Roman" pitchFamily="18" charset="0"/>
                <a:ea typeface="仿宋" panose="02010609060101010101" pitchFamily="49" charset="-122"/>
                <a:cs typeface="Times New Roman" pitchFamily="18" charset="0"/>
              </a:rPr>
              <a:t>在高等教育繁荣，最初在其他健康科学的课程之中，然后在诸如工程、建筑和教育等专业领域，最后发展到天才教育和其他中小学</a:t>
            </a:r>
            <a:r>
              <a:rPr lang="zh-CN" altLang="en-US" sz="2000" dirty="0" smtClean="0">
                <a:latin typeface="Times New Roman" pitchFamily="18" charset="0"/>
                <a:ea typeface="仿宋" panose="02010609060101010101" pitchFamily="49" charset="-122"/>
                <a:cs typeface="Times New Roman" pitchFamily="18" charset="0"/>
              </a:rPr>
              <a:t>教育之中</a:t>
            </a:r>
            <a:r>
              <a:rPr lang="zh-CN" altLang="en-US" sz="2000" dirty="0">
                <a:latin typeface="Times New Roman" pitchFamily="18" charset="0"/>
                <a:ea typeface="仿宋" panose="02010609060101010101" pitchFamily="49" charset="-122"/>
                <a:cs typeface="Times New Roman" pitchFamily="18" charset="0"/>
              </a:rPr>
              <a:t>。）</a:t>
            </a:r>
            <a:endParaRPr lang="en-US" altLang="zh-CN" sz="2000" dirty="0">
              <a:latin typeface="Times New Roman" pitchFamily="18" charset="0"/>
              <a:ea typeface="仿宋" panose="02010609060101010101" pitchFamily="49"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additive="base">
                                        <p:cTn id="3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 calcmode="lin" valueType="num">
                                      <p:cBhvr additive="base">
                                        <p:cTn id="3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5" end="5"/>
                                            </p:txEl>
                                          </p:spTgt>
                                        </p:tgtEl>
                                        <p:attrNameLst>
                                          <p:attrName>style.visibility</p:attrName>
                                        </p:attrNameLst>
                                      </p:cBhvr>
                                      <p:to>
                                        <p:strVal val="visible"/>
                                      </p:to>
                                    </p:set>
                                    <p:anim calcmode="lin" valueType="num">
                                      <p:cBhvr additive="base">
                                        <p:cTn id="4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90311" y="44624"/>
            <a:ext cx="7844833" cy="778098"/>
          </a:xfrm>
        </p:spPr>
        <p:txBody>
          <a:bodyPr>
            <a:normAutofit/>
          </a:bodyPr>
          <a:lstStyle/>
          <a:p>
            <a:r>
              <a:rPr lang="zh-CN" altLang="en-US" sz="3200" b="1" dirty="0" smtClean="0">
                <a:solidFill>
                  <a:srgbClr val="C00000"/>
                </a:solidFill>
                <a:latin typeface="隶书" pitchFamily="49" charset="-122"/>
                <a:ea typeface="隶书" pitchFamily="49" charset="-122"/>
              </a:rPr>
              <a:t>一、</a:t>
            </a:r>
            <a:r>
              <a:rPr lang="en-US" altLang="zh-CN" sz="3200" b="1" dirty="0" smtClean="0">
                <a:solidFill>
                  <a:srgbClr val="C00000"/>
                </a:solidFill>
                <a:latin typeface="Times New Roman" pitchFamily="18" charset="0"/>
                <a:cs typeface="Times New Roman" pitchFamily="18" charset="0"/>
              </a:rPr>
              <a:t> </a:t>
            </a:r>
            <a:r>
              <a:rPr lang="en-US" altLang="zh-CN" sz="3200" b="1" dirty="0" smtClean="0">
                <a:solidFill>
                  <a:srgbClr val="C00000"/>
                </a:solidFill>
                <a:latin typeface="隶书" pitchFamily="49" charset="-122"/>
                <a:ea typeface="隶书" pitchFamily="49" charset="-122"/>
              </a:rPr>
              <a:t>PBL</a:t>
            </a:r>
            <a:r>
              <a:rPr lang="zh-CN" altLang="en-US" sz="3200" b="1" dirty="0" smtClean="0">
                <a:solidFill>
                  <a:srgbClr val="C00000"/>
                </a:solidFill>
                <a:latin typeface="隶书" pitchFamily="49" charset="-122"/>
                <a:ea typeface="隶书" pitchFamily="49" charset="-122"/>
              </a:rPr>
              <a:t>的历史</a:t>
            </a:r>
            <a:endParaRPr lang="zh-CN" altLang="en-US" sz="3200" b="1" dirty="0">
              <a:solidFill>
                <a:srgbClr val="C00000"/>
              </a:solidFill>
              <a:latin typeface="隶书" pitchFamily="49" charset="-122"/>
              <a:ea typeface="隶书" pitchFamily="49" charset="-122"/>
            </a:endParaRPr>
          </a:p>
        </p:txBody>
      </p:sp>
      <p:sp>
        <p:nvSpPr>
          <p:cNvPr id="6" name="内容占位符 5"/>
          <p:cNvSpPr>
            <a:spLocks noGrp="1"/>
          </p:cNvSpPr>
          <p:nvPr>
            <p:ph sz="quarter" idx="1"/>
          </p:nvPr>
        </p:nvSpPr>
        <p:spPr>
          <a:xfrm>
            <a:off x="323528" y="836712"/>
            <a:ext cx="7632848" cy="5688632"/>
          </a:xfrm>
        </p:spPr>
        <p:txBody>
          <a:bodyPr>
            <a:normAutofit/>
          </a:bodyPr>
          <a:lstStyle/>
          <a:p>
            <a:pPr marL="1028700" indent="-1028700">
              <a:lnSpc>
                <a:spcPct val="145000"/>
              </a:lnSpc>
              <a:buNone/>
            </a:pPr>
            <a:r>
              <a:rPr lang="en-US" altLang="zh-CN" sz="2000" b="1" dirty="0" smtClean="0">
                <a:solidFill>
                  <a:srgbClr val="C00000"/>
                </a:solidFill>
                <a:latin typeface="Times New Roman" pitchFamily="18" charset="0"/>
                <a:cs typeface="Times New Roman" pitchFamily="18" charset="0"/>
              </a:rPr>
              <a:t>3. Further development</a:t>
            </a:r>
            <a:r>
              <a:rPr lang="zh-CN" altLang="en-US" sz="2000" b="1" dirty="0" smtClean="0">
                <a:solidFill>
                  <a:srgbClr val="C00000"/>
                </a:solidFill>
                <a:latin typeface="Times New Roman" pitchFamily="18" charset="0"/>
                <a:cs typeface="Times New Roman" pitchFamily="18" charset="0"/>
              </a:rPr>
              <a:t>（纵深发展）</a:t>
            </a:r>
            <a:endParaRPr lang="en-US" altLang="zh-CN" sz="2000" b="1" dirty="0" smtClean="0">
              <a:solidFill>
                <a:srgbClr val="C00000"/>
              </a:solidFill>
              <a:latin typeface="Times New Roman" pitchFamily="18" charset="0"/>
              <a:cs typeface="Times New Roman" pitchFamily="18" charset="0"/>
            </a:endParaRPr>
          </a:p>
          <a:p>
            <a:pPr marL="571500" indent="-571500" algn="just">
              <a:lnSpc>
                <a:spcPct val="145000"/>
              </a:lnSpc>
              <a:buNone/>
            </a:pPr>
            <a:r>
              <a:rPr lang="en-US" altLang="zh-CN" sz="2000" dirty="0" smtClean="0">
                <a:latin typeface="Times New Roman" pitchFamily="18" charset="0"/>
                <a:cs typeface="Times New Roman" pitchFamily="18" charset="0"/>
              </a:rPr>
              <a:t>        This swift spread across disciplines was also evident geographically,</a:t>
            </a:r>
          </a:p>
          <a:p>
            <a:pPr marL="571500" indent="-571500" algn="just">
              <a:lnSpc>
                <a:spcPct val="145000"/>
              </a:lnSpc>
              <a:buNone/>
            </a:pPr>
            <a:r>
              <a:rPr lang="en-US" altLang="zh-CN" sz="2000" dirty="0" smtClean="0">
                <a:latin typeface="Times New Roman" pitchFamily="18" charset="0"/>
                <a:cs typeface="Times New Roman" pitchFamily="18" charset="0"/>
              </a:rPr>
              <a:t>        with PBL first moving across most Western higher education contexts, then extending to medical programs in the Asia-Pacific region in the late 1990s, mainly in Australia and Hong Kong, with recent expansion  in Southeast  Asia and Mainland China.</a:t>
            </a:r>
          </a:p>
          <a:p>
            <a:pPr marL="571500" indent="-571500" algn="just">
              <a:lnSpc>
                <a:spcPct val="145000"/>
              </a:lnSpc>
              <a:buNone/>
            </a:pPr>
            <a:r>
              <a:rPr lang="zh-CN" altLang="en-US" sz="2000" dirty="0" smtClean="0">
                <a:latin typeface="Times New Roman" pitchFamily="18" charset="0"/>
                <a:cs typeface="Times New Roman" pitchFamily="18" charset="0"/>
              </a:rPr>
              <a:t>       （</a:t>
            </a:r>
            <a:r>
              <a:rPr lang="en-US" altLang="zh-CN" sz="2000" dirty="0" smtClean="0">
                <a:latin typeface="Times New Roman" pitchFamily="18" charset="0"/>
                <a:cs typeface="Times New Roman" pitchFamily="18" charset="0"/>
              </a:rPr>
              <a:t>PBL</a:t>
            </a:r>
            <a:r>
              <a:rPr lang="zh-CN" altLang="en-US" sz="2000" dirty="0" smtClean="0">
                <a:latin typeface="Times New Roman" pitchFamily="18" charset="0"/>
                <a:cs typeface="Times New Roman" pitchFamily="18" charset="0"/>
              </a:rPr>
              <a:t>不仅在不同学科间快速发展，在不同地域间也是如此。它是先传到西方高等教育环境之中，然后在二十世纪九十年代末到亚太区的医学项目中，主要集中在澳大利亚、香港，最近又发展到东南亚和中国大陆。）</a:t>
            </a:r>
            <a:endParaRPr lang="zh-CN" alt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07504" y="5278"/>
            <a:ext cx="7745288" cy="1008112"/>
          </a:xfrm>
        </p:spPr>
        <p:txBody>
          <a:bodyPr>
            <a:normAutofit/>
          </a:bodyPr>
          <a:lstStyle/>
          <a:p>
            <a:r>
              <a:rPr lang="zh-CN" altLang="en-US" sz="3200" b="1" dirty="0" smtClean="0">
                <a:solidFill>
                  <a:srgbClr val="C00000"/>
                </a:solidFill>
                <a:latin typeface="隶书" pitchFamily="49" charset="-122"/>
                <a:ea typeface="隶书" pitchFamily="49" charset="-122"/>
              </a:rPr>
              <a:t>二、</a:t>
            </a:r>
            <a:r>
              <a:rPr lang="en-US" altLang="zh-CN" sz="3200" b="1" dirty="0" smtClean="0">
                <a:solidFill>
                  <a:srgbClr val="C00000"/>
                </a:solidFill>
                <a:latin typeface="Times New Roman" pitchFamily="18" charset="0"/>
                <a:cs typeface="Times New Roman" pitchFamily="18" charset="0"/>
              </a:rPr>
              <a:t> </a:t>
            </a:r>
            <a:r>
              <a:rPr lang="en-US" altLang="zh-CN" sz="3200" b="1" dirty="0" smtClean="0">
                <a:solidFill>
                  <a:srgbClr val="C00000"/>
                </a:solidFill>
                <a:latin typeface="隶书" pitchFamily="49" charset="-122"/>
                <a:ea typeface="隶书" pitchFamily="49" charset="-122"/>
              </a:rPr>
              <a:t>PBL</a:t>
            </a:r>
            <a:r>
              <a:rPr lang="zh-CN" altLang="en-US" sz="3200" b="1" dirty="0" smtClean="0">
                <a:solidFill>
                  <a:srgbClr val="C00000"/>
                </a:solidFill>
                <a:latin typeface="隶书" pitchFamily="49" charset="-122"/>
                <a:ea typeface="隶书" pitchFamily="49" charset="-122"/>
              </a:rPr>
              <a:t>的理论基础</a:t>
            </a:r>
            <a:endParaRPr lang="zh-CN" altLang="en-US" sz="3200" b="1" dirty="0">
              <a:solidFill>
                <a:srgbClr val="C00000"/>
              </a:solidFill>
              <a:latin typeface="隶书" pitchFamily="49" charset="-122"/>
              <a:ea typeface="隶书" pitchFamily="49" charset="-122"/>
            </a:endParaRPr>
          </a:p>
        </p:txBody>
      </p:sp>
      <p:sp>
        <p:nvSpPr>
          <p:cNvPr id="6" name="内容占位符 5"/>
          <p:cNvSpPr>
            <a:spLocks noGrp="1"/>
          </p:cNvSpPr>
          <p:nvPr>
            <p:ph sz="quarter" idx="1"/>
          </p:nvPr>
        </p:nvSpPr>
        <p:spPr>
          <a:xfrm>
            <a:off x="158044" y="1072444"/>
            <a:ext cx="8251068" cy="4678116"/>
          </a:xfrm>
        </p:spPr>
        <p:txBody>
          <a:bodyPr>
            <a:normAutofit/>
          </a:bodyPr>
          <a:lstStyle/>
          <a:p>
            <a:pPr marL="571500" indent="-571500">
              <a:lnSpc>
                <a:spcPct val="145000"/>
              </a:lnSpc>
              <a:buNone/>
            </a:pPr>
            <a:r>
              <a:rPr lang="en-US" sz="2800" dirty="0" smtClean="0">
                <a:latin typeface="Times New Roman" pitchFamily="18" charset="0"/>
                <a:cs typeface="Times New Roman" pitchFamily="18" charset="0"/>
              </a:rPr>
              <a:t>      PBL is grounded in the constructivist and sociocultural theories that underlie much learning sciences research. </a:t>
            </a:r>
          </a:p>
          <a:p>
            <a:pPr marL="571500" indent="-571500">
              <a:lnSpc>
                <a:spcPct val="145000"/>
              </a:lnSpc>
              <a:buNone/>
            </a:pPr>
            <a:r>
              <a:rPr lang="zh-CN" altLang="en-US" sz="2800" dirty="0" smtClean="0">
                <a:latin typeface="Times New Roman" pitchFamily="18" charset="0"/>
                <a:cs typeface="Times New Roman" pitchFamily="18" charset="0"/>
              </a:rPr>
              <a:t>   （</a:t>
            </a:r>
            <a:r>
              <a:rPr lang="en-US" altLang="zh-CN" sz="2800" dirty="0" smtClean="0">
                <a:latin typeface="Times New Roman" pitchFamily="18" charset="0"/>
                <a:cs typeface="Times New Roman" pitchFamily="18" charset="0"/>
              </a:rPr>
              <a:t>PBL</a:t>
            </a:r>
            <a:r>
              <a:rPr lang="zh-CN" altLang="en-US" sz="2800" dirty="0" smtClean="0">
                <a:latin typeface="Times New Roman" pitchFamily="18" charset="0"/>
                <a:cs typeface="Times New Roman" pitchFamily="18" charset="0"/>
              </a:rPr>
              <a:t>基于建构主义和社会文化理论，这两种理论构成学习科学研究的基础。）</a:t>
            </a:r>
            <a:r>
              <a:rPr lang="en-US" sz="2800" dirty="0" smtClean="0"/>
              <a:t/>
            </a:r>
            <a:br>
              <a:rPr lang="en-US" sz="2800" dirty="0" smtClean="0"/>
            </a:br>
            <a:endParaRPr lang="zh-CN"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07504" y="1"/>
            <a:ext cx="7693118" cy="764704"/>
          </a:xfrm>
        </p:spPr>
        <p:txBody>
          <a:bodyPr>
            <a:normAutofit/>
          </a:bodyPr>
          <a:lstStyle/>
          <a:p>
            <a:r>
              <a:rPr lang="zh-CN" altLang="en-US" sz="3200" b="1" dirty="0" smtClean="0">
                <a:solidFill>
                  <a:srgbClr val="C00000"/>
                </a:solidFill>
                <a:latin typeface="隶书" pitchFamily="49" charset="-122"/>
                <a:ea typeface="隶书" pitchFamily="49" charset="-122"/>
              </a:rPr>
              <a:t>三、</a:t>
            </a:r>
            <a:r>
              <a:rPr lang="en-US" altLang="zh-CN" sz="3200" b="1" dirty="0" smtClean="0">
                <a:solidFill>
                  <a:srgbClr val="C00000"/>
                </a:solidFill>
                <a:latin typeface="隶书" pitchFamily="49" charset="-122"/>
                <a:ea typeface="隶书" pitchFamily="49" charset="-122"/>
              </a:rPr>
              <a:t>PBL</a:t>
            </a:r>
            <a:r>
              <a:rPr lang="zh-CN" altLang="en-US" sz="3200" b="1" dirty="0" smtClean="0">
                <a:solidFill>
                  <a:srgbClr val="C00000"/>
                </a:solidFill>
                <a:latin typeface="隶书" pitchFamily="49" charset="-122"/>
                <a:ea typeface="隶书" pitchFamily="49" charset="-122"/>
              </a:rPr>
              <a:t>教学设计</a:t>
            </a:r>
            <a:endParaRPr lang="zh-CN" altLang="en-US" sz="3200" b="1" dirty="0">
              <a:solidFill>
                <a:srgbClr val="C00000"/>
              </a:solidFill>
            </a:endParaRPr>
          </a:p>
        </p:txBody>
      </p:sp>
      <p:sp>
        <p:nvSpPr>
          <p:cNvPr id="6" name="内容占位符 5"/>
          <p:cNvSpPr>
            <a:spLocks noGrp="1"/>
          </p:cNvSpPr>
          <p:nvPr>
            <p:ph sz="quarter" idx="1"/>
          </p:nvPr>
        </p:nvSpPr>
        <p:spPr>
          <a:xfrm>
            <a:off x="107504" y="764704"/>
            <a:ext cx="8626932" cy="6195557"/>
          </a:xfrm>
        </p:spPr>
        <p:txBody>
          <a:bodyPr>
            <a:noAutofit/>
          </a:bodyPr>
          <a:lstStyle/>
          <a:p>
            <a:pPr marL="571500" indent="-571500">
              <a:lnSpc>
                <a:spcPct val="145000"/>
              </a:lnSpc>
              <a:buNone/>
            </a:pPr>
            <a:r>
              <a:rPr lang="en-US" altLang="zh-CN" b="1" dirty="0" smtClean="0">
                <a:solidFill>
                  <a:srgbClr val="C00000"/>
                </a:solidFill>
                <a:latin typeface="Times New Roman" pitchFamily="18" charset="0"/>
                <a:ea typeface="仿宋" panose="02010609060101010101" pitchFamily="49" charset="-122"/>
                <a:cs typeface="Times New Roman" pitchFamily="18" charset="0"/>
              </a:rPr>
              <a:t>I. </a:t>
            </a:r>
            <a:r>
              <a:rPr lang="en-US" b="1" dirty="0" smtClean="0">
                <a:solidFill>
                  <a:srgbClr val="C00000"/>
                </a:solidFill>
                <a:latin typeface="Times New Roman" pitchFamily="18" charset="0"/>
                <a:ea typeface="仿宋" panose="02010609060101010101" pitchFamily="49" charset="-122"/>
                <a:cs typeface="Times New Roman" pitchFamily="18" charset="0"/>
              </a:rPr>
              <a:t>The Role of Problems in PBL </a:t>
            </a:r>
            <a:r>
              <a:rPr lang="zh-CN" altLang="en-US" b="1" dirty="0" smtClean="0">
                <a:solidFill>
                  <a:srgbClr val="C00000"/>
                </a:solidFill>
                <a:latin typeface="Times New Roman" pitchFamily="18" charset="0"/>
                <a:ea typeface="仿宋" panose="02010609060101010101" pitchFamily="49" charset="-122"/>
                <a:cs typeface="Times New Roman" pitchFamily="18" charset="0"/>
              </a:rPr>
              <a:t>（问题在</a:t>
            </a:r>
            <a:r>
              <a:rPr lang="en-US" altLang="zh-CN" b="1" dirty="0" smtClean="0">
                <a:solidFill>
                  <a:srgbClr val="C00000"/>
                </a:solidFill>
                <a:latin typeface="Times New Roman" pitchFamily="18" charset="0"/>
                <a:ea typeface="仿宋" panose="02010609060101010101" pitchFamily="49" charset="-122"/>
                <a:cs typeface="Times New Roman" pitchFamily="18" charset="0"/>
              </a:rPr>
              <a:t>PBL</a:t>
            </a:r>
            <a:r>
              <a:rPr lang="zh-CN" altLang="en-US" b="1" dirty="0" smtClean="0">
                <a:solidFill>
                  <a:srgbClr val="C00000"/>
                </a:solidFill>
                <a:latin typeface="Times New Roman" pitchFamily="18" charset="0"/>
                <a:ea typeface="仿宋" panose="02010609060101010101" pitchFamily="49" charset="-122"/>
                <a:cs typeface="Times New Roman" pitchFamily="18" charset="0"/>
              </a:rPr>
              <a:t>之中的作用）</a:t>
            </a:r>
            <a:endParaRPr lang="en-US" b="1" dirty="0" smtClean="0">
              <a:solidFill>
                <a:srgbClr val="C00000"/>
              </a:solidFill>
              <a:latin typeface="Times New Roman" pitchFamily="18" charset="0"/>
              <a:ea typeface="仿宋" panose="02010609060101010101" pitchFamily="49" charset="-122"/>
              <a:cs typeface="Times New Roman" pitchFamily="18" charset="0"/>
            </a:endParaRPr>
          </a:p>
          <a:p>
            <a:pPr marL="571500" indent="-571500" algn="just">
              <a:lnSpc>
                <a:spcPct val="145000"/>
              </a:lnSpc>
              <a:buNone/>
            </a:pPr>
            <a:r>
              <a:rPr lang="en-US" dirty="0" smtClean="0">
                <a:latin typeface="Times New Roman" pitchFamily="18" charset="0"/>
                <a:ea typeface="仿宋" panose="02010609060101010101" pitchFamily="49" charset="-122"/>
                <a:cs typeface="Times New Roman" pitchFamily="18" charset="0"/>
              </a:rPr>
              <a:t>     Certain kinds of problems may effectively promote learning. </a:t>
            </a:r>
            <a:r>
              <a:rPr lang="zh-CN" altLang="en-US" dirty="0" smtClean="0">
                <a:latin typeface="Times New Roman" pitchFamily="18" charset="0"/>
                <a:ea typeface="仿宋" panose="02010609060101010101" pitchFamily="49" charset="-122"/>
                <a:cs typeface="Times New Roman" pitchFamily="18" charset="0"/>
              </a:rPr>
              <a:t>（一些问题可有效促进学习。）</a:t>
            </a:r>
            <a:endParaRPr lang="en-US" altLang="zh-CN" dirty="0" smtClean="0">
              <a:latin typeface="Times New Roman" pitchFamily="18" charset="0"/>
              <a:ea typeface="仿宋" panose="02010609060101010101" pitchFamily="49" charset="-122"/>
              <a:cs typeface="Times New Roman" pitchFamily="18" charset="0"/>
            </a:endParaRPr>
          </a:p>
          <a:p>
            <a:pPr marL="571500" indent="-571500" algn="just">
              <a:lnSpc>
                <a:spcPct val="145000"/>
              </a:lnSpc>
              <a:buNone/>
            </a:pPr>
            <a:r>
              <a:rPr lang="en-US" dirty="0" smtClean="0">
                <a:latin typeface="Times New Roman" panose="02020603050405020304" pitchFamily="18" charset="0"/>
                <a:ea typeface="仿宋" panose="02010609060101010101" pitchFamily="49" charset="-122"/>
              </a:rPr>
              <a:t>       </a:t>
            </a:r>
            <a:r>
              <a:rPr lang="en-US" dirty="0" smtClean="0">
                <a:latin typeface="Times New Roman" pitchFamily="18" charset="0"/>
                <a:ea typeface="仿宋" panose="02010609060101010101" pitchFamily="49" charset="-122"/>
                <a:cs typeface="Times New Roman" pitchFamily="18" charset="0"/>
              </a:rPr>
              <a:t>PBL presents students in different subject domains with various kinds of problems to solve, such as diagnostic problems, design problems, strategic performance problems, and decision making problems. </a:t>
            </a:r>
            <a:r>
              <a:rPr lang="zh-CN" altLang="en-US" dirty="0" smtClean="0">
                <a:latin typeface="Times New Roman" pitchFamily="18" charset="0"/>
                <a:ea typeface="仿宋" panose="02010609060101010101" pitchFamily="49" charset="-122"/>
                <a:cs typeface="Times New Roman" pitchFamily="18" charset="0"/>
              </a:rPr>
              <a:t>（</a:t>
            </a:r>
            <a:r>
              <a:rPr lang="en-US" altLang="zh-CN" dirty="0" smtClean="0">
                <a:latin typeface="Times New Roman" pitchFamily="18" charset="0"/>
                <a:ea typeface="仿宋" panose="02010609060101010101" pitchFamily="49" charset="-122"/>
                <a:cs typeface="Times New Roman" pitchFamily="18" charset="0"/>
              </a:rPr>
              <a:t>PBL</a:t>
            </a:r>
            <a:r>
              <a:rPr lang="zh-CN" altLang="en-US" dirty="0" smtClean="0">
                <a:latin typeface="Times New Roman" pitchFamily="18" charset="0"/>
                <a:ea typeface="仿宋" panose="02010609060101010101" pitchFamily="49" charset="-122"/>
                <a:cs typeface="Times New Roman" pitchFamily="18" charset="0"/>
              </a:rPr>
              <a:t>给学生呈现不同领域的各种问题以供解决，诸如诊断性</a:t>
            </a:r>
            <a:r>
              <a:rPr lang="zh-CN" altLang="en-US" dirty="0">
                <a:latin typeface="Times New Roman" pitchFamily="18" charset="0"/>
                <a:ea typeface="仿宋" panose="02010609060101010101" pitchFamily="49" charset="-122"/>
                <a:cs typeface="Times New Roman" pitchFamily="18" charset="0"/>
              </a:rPr>
              <a:t>问题、设计</a:t>
            </a:r>
            <a:r>
              <a:rPr lang="zh-CN" altLang="en-US" dirty="0" smtClean="0">
                <a:latin typeface="Times New Roman" pitchFamily="18" charset="0"/>
                <a:ea typeface="仿宋" panose="02010609060101010101" pitchFamily="49" charset="-122"/>
                <a:cs typeface="Times New Roman" pitchFamily="18" charset="0"/>
              </a:rPr>
              <a:t>问题、策略</a:t>
            </a:r>
            <a:r>
              <a:rPr lang="zh-CN" altLang="en-US" dirty="0">
                <a:latin typeface="Times New Roman" pitchFamily="18" charset="0"/>
                <a:ea typeface="仿宋" panose="02010609060101010101" pitchFamily="49" charset="-122"/>
                <a:cs typeface="Times New Roman" pitchFamily="18" charset="0"/>
              </a:rPr>
              <a:t>绩效问题和</a:t>
            </a:r>
            <a:r>
              <a:rPr lang="zh-CN" altLang="en-US" dirty="0" smtClean="0">
                <a:latin typeface="Times New Roman" pitchFamily="18" charset="0"/>
                <a:ea typeface="仿宋" panose="02010609060101010101" pitchFamily="49" charset="-122"/>
                <a:cs typeface="Times New Roman" pitchFamily="18" charset="0"/>
              </a:rPr>
              <a:t>决策问题。</a:t>
            </a:r>
            <a:r>
              <a:rPr lang="zh-CN" altLang="en-US" dirty="0">
                <a:latin typeface="Times New Roman" pitchFamily="18" charset="0"/>
                <a:ea typeface="仿宋" panose="02010609060101010101" pitchFamily="49" charset="-122"/>
                <a:cs typeface="Times New Roman" pitchFamily="18" charset="0"/>
              </a:rPr>
              <a:t>）</a:t>
            </a:r>
            <a:r>
              <a:rPr lang="en-US" dirty="0" smtClean="0">
                <a:latin typeface="Times New Roman" panose="02020603050405020304" pitchFamily="18" charset="0"/>
                <a:ea typeface="仿宋" panose="02010609060101010101" pitchFamily="49" charset="-122"/>
              </a:rPr>
              <a:t/>
            </a:r>
            <a:br>
              <a:rPr lang="en-US" dirty="0" smtClean="0">
                <a:latin typeface="Times New Roman" panose="02020603050405020304" pitchFamily="18" charset="0"/>
                <a:ea typeface="仿宋" panose="02010609060101010101" pitchFamily="49" charset="-122"/>
              </a:rPr>
            </a:br>
            <a:r>
              <a:rPr lang="en-US" dirty="0" smtClean="0">
                <a:latin typeface="Times New Roman" panose="02020603050405020304" pitchFamily="18" charset="0"/>
                <a:ea typeface="仿宋" panose="02010609060101010101" pitchFamily="49" charset="-122"/>
              </a:rPr>
              <a:t/>
            </a:r>
            <a:br>
              <a:rPr lang="en-US" dirty="0" smtClean="0">
                <a:latin typeface="Times New Roman" panose="02020603050405020304" pitchFamily="18" charset="0"/>
                <a:ea typeface="仿宋" panose="02010609060101010101" pitchFamily="49" charset="-122"/>
              </a:rPr>
            </a:br>
            <a:endParaRPr lang="zh-CN" altLang="en-US" dirty="0">
              <a:latin typeface="Times New Roman" panose="02020603050405020304" pitchFamily="18" charset="0"/>
              <a:ea typeface="仿宋"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79512" y="116632"/>
            <a:ext cx="7755632" cy="792088"/>
          </a:xfrm>
        </p:spPr>
        <p:txBody>
          <a:bodyPr>
            <a:normAutofit/>
          </a:bodyPr>
          <a:lstStyle/>
          <a:p>
            <a:r>
              <a:rPr lang="zh-CN" altLang="en-US" sz="3200" b="1" dirty="0" smtClean="0">
                <a:solidFill>
                  <a:srgbClr val="C00000"/>
                </a:solidFill>
                <a:latin typeface="隶书" pitchFamily="49" charset="-122"/>
                <a:ea typeface="隶书" pitchFamily="49" charset="-122"/>
              </a:rPr>
              <a:t>三、</a:t>
            </a:r>
            <a:r>
              <a:rPr lang="en-US" altLang="zh-CN" sz="3200" b="1" dirty="0" smtClean="0">
                <a:solidFill>
                  <a:srgbClr val="C00000"/>
                </a:solidFill>
                <a:latin typeface="隶书" pitchFamily="49" charset="-122"/>
                <a:ea typeface="隶书" pitchFamily="49" charset="-122"/>
              </a:rPr>
              <a:t>PBL</a:t>
            </a:r>
            <a:r>
              <a:rPr lang="zh-CN" altLang="en-US" sz="3200" b="1" dirty="0" smtClean="0">
                <a:solidFill>
                  <a:srgbClr val="C00000"/>
                </a:solidFill>
                <a:latin typeface="隶书" pitchFamily="49" charset="-122"/>
                <a:ea typeface="隶书" pitchFamily="49" charset="-122"/>
              </a:rPr>
              <a:t>教学设计</a:t>
            </a:r>
            <a:endParaRPr lang="zh-CN" altLang="en-US" sz="3200" b="1" dirty="0">
              <a:solidFill>
                <a:srgbClr val="C00000"/>
              </a:solidFill>
            </a:endParaRPr>
          </a:p>
        </p:txBody>
      </p:sp>
      <p:sp>
        <p:nvSpPr>
          <p:cNvPr id="6" name="内容占位符 5"/>
          <p:cNvSpPr>
            <a:spLocks noGrp="1"/>
          </p:cNvSpPr>
          <p:nvPr>
            <p:ph sz="quarter" idx="1"/>
          </p:nvPr>
        </p:nvSpPr>
        <p:spPr>
          <a:xfrm>
            <a:off x="251520" y="764704"/>
            <a:ext cx="8435280" cy="5904656"/>
          </a:xfrm>
        </p:spPr>
        <p:txBody>
          <a:bodyPr>
            <a:noAutofit/>
          </a:bodyPr>
          <a:lstStyle/>
          <a:p>
            <a:pPr marL="571500" indent="-571500" algn="just">
              <a:lnSpc>
                <a:spcPct val="145000"/>
              </a:lnSpc>
              <a:buNone/>
            </a:pPr>
            <a:r>
              <a:rPr lang="en-US" altLang="zh-CN" b="1" dirty="0" smtClean="0">
                <a:solidFill>
                  <a:srgbClr val="C00000"/>
                </a:solidFill>
                <a:latin typeface="Times New Roman" pitchFamily="18" charset="0"/>
                <a:ea typeface="仿宋" panose="02010609060101010101" pitchFamily="49" charset="-122"/>
                <a:cs typeface="Times New Roman" pitchFamily="18" charset="0"/>
              </a:rPr>
              <a:t>II. Scaffolding </a:t>
            </a:r>
            <a:r>
              <a:rPr lang="zh-CN" altLang="en-US" b="1" dirty="0" smtClean="0">
                <a:solidFill>
                  <a:srgbClr val="C00000"/>
                </a:solidFill>
                <a:latin typeface="Times New Roman" pitchFamily="18" charset="0"/>
                <a:ea typeface="仿宋" panose="02010609060101010101" pitchFamily="49" charset="-122"/>
                <a:cs typeface="Times New Roman" pitchFamily="18" charset="0"/>
              </a:rPr>
              <a:t>（脚手架作用）</a:t>
            </a:r>
            <a:endParaRPr lang="en-US" altLang="zh-CN" b="1" dirty="0" smtClean="0">
              <a:solidFill>
                <a:srgbClr val="C00000"/>
              </a:solidFill>
              <a:latin typeface="Times New Roman" pitchFamily="18" charset="0"/>
              <a:ea typeface="仿宋" panose="02010609060101010101" pitchFamily="49" charset="-122"/>
              <a:cs typeface="Times New Roman" pitchFamily="18" charset="0"/>
            </a:endParaRPr>
          </a:p>
          <a:p>
            <a:pPr marL="571500" indent="-571500" algn="just">
              <a:lnSpc>
                <a:spcPct val="145000"/>
              </a:lnSpc>
              <a:buNone/>
            </a:pPr>
            <a:r>
              <a:rPr lang="en-US" dirty="0" smtClean="0">
                <a:latin typeface="Times New Roman" pitchFamily="18" charset="0"/>
                <a:ea typeface="仿宋" panose="02010609060101010101" pitchFamily="49" charset="-122"/>
                <a:cs typeface="Times New Roman" pitchFamily="18" charset="0"/>
              </a:rPr>
              <a:t>      Students would not be successful in PBL without scaffolding for their problem solving and inquiry.</a:t>
            </a:r>
            <a:r>
              <a:rPr lang="zh-CN" altLang="en-US" dirty="0" smtClean="0">
                <a:latin typeface="Times New Roman" pitchFamily="18" charset="0"/>
                <a:ea typeface="仿宋" panose="02010609060101010101" pitchFamily="49" charset="-122"/>
                <a:cs typeface="Times New Roman" pitchFamily="18" charset="0"/>
              </a:rPr>
              <a:t>（没有问题解决和探究的帮助，学生</a:t>
            </a:r>
            <a:r>
              <a:rPr lang="zh-CN" altLang="en-US" smtClean="0">
                <a:latin typeface="Times New Roman" pitchFamily="18" charset="0"/>
                <a:ea typeface="仿宋" panose="02010609060101010101" pitchFamily="49" charset="-122"/>
                <a:cs typeface="Times New Roman" pitchFamily="18" charset="0"/>
              </a:rPr>
              <a:t>就不能在</a:t>
            </a:r>
            <a:r>
              <a:rPr lang="en-US" altLang="zh-CN" smtClean="0">
                <a:latin typeface="Times New Roman" pitchFamily="18" charset="0"/>
                <a:ea typeface="仿宋" panose="02010609060101010101" pitchFamily="49" charset="-122"/>
                <a:cs typeface="Times New Roman" pitchFamily="18" charset="0"/>
              </a:rPr>
              <a:t>PBL</a:t>
            </a:r>
            <a:r>
              <a:rPr lang="zh-CN" altLang="en-US" dirty="0" smtClean="0">
                <a:latin typeface="Times New Roman" pitchFamily="18" charset="0"/>
                <a:ea typeface="仿宋" panose="02010609060101010101" pitchFamily="49" charset="-122"/>
                <a:cs typeface="Times New Roman" pitchFamily="18" charset="0"/>
              </a:rPr>
              <a:t>中取得成功。）</a:t>
            </a:r>
            <a:endParaRPr lang="en-US" dirty="0" smtClean="0">
              <a:latin typeface="Times New Roman" pitchFamily="18" charset="0"/>
              <a:ea typeface="仿宋" panose="02010609060101010101" pitchFamily="49" charset="-122"/>
              <a:cs typeface="Times New Roman" pitchFamily="18" charset="0"/>
            </a:endParaRPr>
          </a:p>
          <a:p>
            <a:pPr marL="0" indent="0" algn="just">
              <a:lnSpc>
                <a:spcPct val="145000"/>
              </a:lnSpc>
              <a:buNone/>
            </a:pPr>
            <a:r>
              <a:rPr lang="en-US" dirty="0" smtClean="0">
                <a:latin typeface="Times New Roman" pitchFamily="18" charset="0"/>
                <a:ea typeface="仿宋" panose="02010609060101010101" pitchFamily="49" charset="-122"/>
                <a:cs typeface="Times New Roman" pitchFamily="18" charset="0"/>
              </a:rPr>
              <a:t>      (a) enables a student to accomplish tasks they could not otherwise do.</a:t>
            </a:r>
            <a:r>
              <a:rPr lang="zh-CN" altLang="en-US" dirty="0" smtClean="0">
                <a:latin typeface="Times New Roman" pitchFamily="18" charset="0"/>
                <a:ea typeface="仿宋" panose="02010609060101010101" pitchFamily="49" charset="-122"/>
                <a:cs typeface="Times New Roman" pitchFamily="18" charset="0"/>
              </a:rPr>
              <a:t>（给学生搭建脚手架有助于学生完成他们无法完成的任务。）</a:t>
            </a:r>
            <a:endParaRPr lang="en-US" dirty="0" smtClean="0">
              <a:latin typeface="Times New Roman" pitchFamily="18" charset="0"/>
              <a:ea typeface="仿宋" panose="02010609060101010101" pitchFamily="49" charset="-122"/>
              <a:cs typeface="Times New Roman" pitchFamily="18" charset="0"/>
            </a:endParaRPr>
          </a:p>
          <a:p>
            <a:pPr marL="0" indent="0" algn="just">
              <a:lnSpc>
                <a:spcPct val="145000"/>
              </a:lnSpc>
              <a:buNone/>
            </a:pPr>
            <a:r>
              <a:rPr lang="en-US" dirty="0">
                <a:latin typeface="Times New Roman" pitchFamily="18" charset="0"/>
                <a:ea typeface="仿宋" panose="02010609060101010101" pitchFamily="49" charset="-122"/>
                <a:cs typeface="Times New Roman" pitchFamily="18" charset="0"/>
              </a:rPr>
              <a:t> </a:t>
            </a:r>
            <a:r>
              <a:rPr lang="en-US" dirty="0" smtClean="0">
                <a:latin typeface="Times New Roman" pitchFamily="18" charset="0"/>
                <a:ea typeface="仿宋" panose="02010609060101010101" pitchFamily="49" charset="-122"/>
                <a:cs typeface="Times New Roman" pitchFamily="18" charset="0"/>
              </a:rPr>
              <a:t>     (b) facilitates learning to succeed even without the support. </a:t>
            </a:r>
            <a:r>
              <a:rPr lang="zh-CN" altLang="en-US" dirty="0" smtClean="0">
                <a:latin typeface="Times New Roman" pitchFamily="18" charset="0"/>
                <a:ea typeface="仿宋" panose="02010609060101010101" pitchFamily="49" charset="-122"/>
                <a:cs typeface="Times New Roman" pitchFamily="18" charset="0"/>
              </a:rPr>
              <a:t>（给学生搭建脚手架有利于学习获得成功，即使没有得到支持）</a:t>
            </a:r>
            <a:r>
              <a:rPr lang="en-US" dirty="0" smtClean="0">
                <a:latin typeface="Times New Roman" pitchFamily="18" charset="0"/>
                <a:ea typeface="仿宋" panose="02010609060101010101" pitchFamily="49" charset="-122"/>
                <a:cs typeface="Times New Roman" pitchFamily="18" charset="0"/>
              </a:rPr>
              <a:t/>
            </a:r>
            <a:br>
              <a:rPr lang="en-US" dirty="0" smtClean="0">
                <a:latin typeface="Times New Roman" pitchFamily="18" charset="0"/>
                <a:ea typeface="仿宋" panose="02010609060101010101" pitchFamily="49" charset="-122"/>
                <a:cs typeface="Times New Roman" pitchFamily="18" charset="0"/>
              </a:rPr>
            </a:br>
            <a:r>
              <a:rPr lang="en-US" dirty="0" smtClean="0">
                <a:latin typeface="Times New Roman" pitchFamily="18" charset="0"/>
                <a:ea typeface="仿宋" panose="02010609060101010101" pitchFamily="49" charset="-122"/>
                <a:cs typeface="Times New Roman" pitchFamily="18" charset="0"/>
              </a:rPr>
              <a:t> </a:t>
            </a:r>
            <a:r>
              <a:rPr lang="en-US" dirty="0" smtClean="0">
                <a:latin typeface="Times New Roman" panose="02020603050405020304" pitchFamily="18" charset="0"/>
                <a:ea typeface="仿宋" panose="02010609060101010101" pitchFamily="49" charset="-122"/>
              </a:rPr>
              <a:t/>
            </a:r>
            <a:br>
              <a:rPr lang="en-US" dirty="0" smtClean="0">
                <a:latin typeface="Times New Roman" panose="02020603050405020304" pitchFamily="18" charset="0"/>
                <a:ea typeface="仿宋" panose="02010609060101010101" pitchFamily="49" charset="-122"/>
              </a:rPr>
            </a:br>
            <a:endParaRPr lang="zh-CN" altLang="en-US" dirty="0">
              <a:latin typeface="Times New Roman" panose="02020603050405020304" pitchFamily="18" charset="0"/>
              <a:ea typeface="仿宋"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58044" y="116632"/>
            <a:ext cx="7766756" cy="648072"/>
          </a:xfrm>
        </p:spPr>
        <p:txBody>
          <a:bodyPr>
            <a:normAutofit/>
          </a:bodyPr>
          <a:lstStyle/>
          <a:p>
            <a:r>
              <a:rPr lang="zh-CN" altLang="en-US" sz="3200" b="1" dirty="0" smtClean="0">
                <a:solidFill>
                  <a:srgbClr val="C00000"/>
                </a:solidFill>
                <a:latin typeface="隶书" pitchFamily="49" charset="-122"/>
                <a:ea typeface="隶书" pitchFamily="49" charset="-122"/>
              </a:rPr>
              <a:t>三、</a:t>
            </a:r>
            <a:r>
              <a:rPr lang="en-US" altLang="zh-CN" sz="3200" b="1" dirty="0" smtClean="0">
                <a:solidFill>
                  <a:srgbClr val="C00000"/>
                </a:solidFill>
                <a:latin typeface="隶书" pitchFamily="49" charset="-122"/>
                <a:ea typeface="隶书" pitchFamily="49" charset="-122"/>
              </a:rPr>
              <a:t>PBL</a:t>
            </a:r>
            <a:r>
              <a:rPr lang="zh-CN" altLang="en-US" sz="3200" b="1" dirty="0" smtClean="0">
                <a:solidFill>
                  <a:srgbClr val="C00000"/>
                </a:solidFill>
                <a:latin typeface="隶书" pitchFamily="49" charset="-122"/>
                <a:ea typeface="隶书" pitchFamily="49" charset="-122"/>
              </a:rPr>
              <a:t>教学设计</a:t>
            </a:r>
            <a:endParaRPr lang="zh-CN" altLang="en-US" sz="3200" b="1" dirty="0">
              <a:solidFill>
                <a:srgbClr val="C00000"/>
              </a:solidFill>
            </a:endParaRPr>
          </a:p>
        </p:txBody>
      </p:sp>
      <p:sp>
        <p:nvSpPr>
          <p:cNvPr id="6" name="内容占位符 5"/>
          <p:cNvSpPr>
            <a:spLocks noGrp="1"/>
          </p:cNvSpPr>
          <p:nvPr>
            <p:ph sz="quarter" idx="1"/>
          </p:nvPr>
        </p:nvSpPr>
        <p:spPr>
          <a:xfrm>
            <a:off x="179512" y="764704"/>
            <a:ext cx="8478684" cy="5760640"/>
          </a:xfrm>
        </p:spPr>
        <p:txBody>
          <a:bodyPr>
            <a:noAutofit/>
          </a:bodyPr>
          <a:lstStyle/>
          <a:p>
            <a:pPr marL="571500" indent="-571500" algn="just">
              <a:lnSpc>
                <a:spcPct val="145000"/>
              </a:lnSpc>
              <a:buNone/>
            </a:pPr>
            <a:r>
              <a:rPr lang="en-US" altLang="zh-CN" b="1" dirty="0" smtClean="0">
                <a:solidFill>
                  <a:srgbClr val="C00000"/>
                </a:solidFill>
                <a:latin typeface="Times New Roman" pitchFamily="18" charset="0"/>
                <a:ea typeface="仿宋" panose="02010609060101010101" pitchFamily="49" charset="-122"/>
                <a:cs typeface="Times New Roman" pitchFamily="18" charset="0"/>
              </a:rPr>
              <a:t>III. Teacher as Scaffold  </a:t>
            </a:r>
            <a:r>
              <a:rPr lang="zh-CN" altLang="en-US" b="1" dirty="0" smtClean="0">
                <a:solidFill>
                  <a:srgbClr val="C00000"/>
                </a:solidFill>
                <a:latin typeface="Times New Roman" pitchFamily="18" charset="0"/>
                <a:ea typeface="仿宋" panose="02010609060101010101" pitchFamily="49" charset="-122"/>
                <a:cs typeface="Times New Roman" pitchFamily="18" charset="0"/>
              </a:rPr>
              <a:t>（教师作为辅助者）</a:t>
            </a:r>
            <a:endParaRPr lang="en-US" altLang="zh-CN" b="1" dirty="0" smtClean="0">
              <a:solidFill>
                <a:srgbClr val="C00000"/>
              </a:solidFill>
              <a:latin typeface="Times New Roman" pitchFamily="18" charset="0"/>
              <a:ea typeface="仿宋" panose="02010609060101010101" pitchFamily="49" charset="-122"/>
              <a:cs typeface="Times New Roman" pitchFamily="18" charset="0"/>
            </a:endParaRPr>
          </a:p>
          <a:p>
            <a:pPr marL="571500" indent="-571500" algn="just">
              <a:lnSpc>
                <a:spcPct val="145000"/>
              </a:lnSpc>
              <a:buNone/>
            </a:pPr>
            <a:r>
              <a:rPr lang="en-US" dirty="0" smtClean="0">
                <a:latin typeface="Times New Roman" pitchFamily="18" charset="0"/>
                <a:ea typeface="仿宋" panose="02010609060101010101" pitchFamily="49" charset="-122"/>
                <a:cs typeface="Times New Roman" pitchFamily="18" charset="0"/>
              </a:rPr>
              <a:t>       In PBL, the facilitator’s role is to guide active learning on the part of the student team, rather than to provide information through lecture or instruction. </a:t>
            </a:r>
            <a:r>
              <a:rPr lang="zh-CN" altLang="en-US" dirty="0" smtClean="0">
                <a:latin typeface="Times New Roman" pitchFamily="18" charset="0"/>
                <a:ea typeface="仿宋" panose="02010609060101010101" pitchFamily="49" charset="-122"/>
                <a:cs typeface="Times New Roman" pitchFamily="18" charset="0"/>
              </a:rPr>
              <a:t>（在</a:t>
            </a:r>
            <a:r>
              <a:rPr lang="en-US" altLang="zh-CN" dirty="0" smtClean="0">
                <a:latin typeface="Times New Roman" pitchFamily="18" charset="0"/>
                <a:ea typeface="仿宋" panose="02010609060101010101" pitchFamily="49" charset="-122"/>
                <a:cs typeface="Times New Roman" pitchFamily="18" charset="0"/>
              </a:rPr>
              <a:t>PBL</a:t>
            </a:r>
            <a:r>
              <a:rPr lang="zh-CN" altLang="en-US" dirty="0" smtClean="0">
                <a:latin typeface="Times New Roman" pitchFamily="18" charset="0"/>
                <a:ea typeface="仿宋" panose="02010609060101010101" pitchFamily="49" charset="-122"/>
                <a:cs typeface="Times New Roman" pitchFamily="18" charset="0"/>
              </a:rPr>
              <a:t>中，作为辅助者的教师指导学生小组积极参与学习，而不是通过讲授提供信息。）</a:t>
            </a:r>
            <a:endParaRPr lang="en-US" dirty="0" smtClean="0">
              <a:latin typeface="Times New Roman" pitchFamily="18" charset="0"/>
              <a:ea typeface="仿宋" panose="02010609060101010101" pitchFamily="49" charset="-122"/>
              <a:cs typeface="Times New Roman" pitchFamily="18" charset="0"/>
            </a:endParaRPr>
          </a:p>
          <a:p>
            <a:pPr marL="571500" indent="-571500">
              <a:lnSpc>
                <a:spcPct val="145000"/>
              </a:lnSpc>
              <a:buNone/>
            </a:pPr>
            <a:r>
              <a:rPr lang="en-US" dirty="0" smtClean="0">
                <a:latin typeface="Times New Roman" pitchFamily="18" charset="0"/>
                <a:ea typeface="仿宋" panose="02010609060101010101" pitchFamily="49" charset="-122"/>
                <a:cs typeface="Times New Roman" pitchFamily="18" charset="0"/>
              </a:rPr>
              <a:t>        PBL facilitators accomplish most of their scaffolding through open-ended questioning and by deploying an array of strategies. </a:t>
            </a:r>
            <a:r>
              <a:rPr lang="zh-CN" altLang="en-US" dirty="0" smtClean="0">
                <a:latin typeface="Times New Roman" pitchFamily="18" charset="0"/>
                <a:ea typeface="仿宋" panose="02010609060101010101" pitchFamily="49" charset="-122"/>
                <a:cs typeface="Times New Roman" pitchFamily="18" charset="0"/>
              </a:rPr>
              <a:t>（作为辅助者的教师通过开放式提问或利用一些策略实现大部分辅助作用。）</a:t>
            </a:r>
            <a:r>
              <a:rPr lang="en-US" dirty="0" smtClean="0">
                <a:latin typeface="Times New Roman" pitchFamily="18" charset="0"/>
                <a:ea typeface="仿宋" panose="02010609060101010101" pitchFamily="49" charset="-122"/>
                <a:cs typeface="Times New Roman" pitchFamily="18" charset="0"/>
              </a:rPr>
              <a:t/>
            </a:r>
            <a:br>
              <a:rPr lang="en-US" dirty="0" smtClean="0">
                <a:latin typeface="Times New Roman" pitchFamily="18" charset="0"/>
                <a:ea typeface="仿宋" panose="02010609060101010101" pitchFamily="49" charset="-122"/>
                <a:cs typeface="Times New Roman" pitchFamily="18" charset="0"/>
              </a:rPr>
            </a:br>
            <a:r>
              <a:rPr lang="en-US" dirty="0" smtClean="0">
                <a:latin typeface="Times New Roman" pitchFamily="18" charset="0"/>
                <a:ea typeface="仿宋" panose="02010609060101010101" pitchFamily="49" charset="-122"/>
                <a:cs typeface="Times New Roman" pitchFamily="18" charset="0"/>
              </a:rPr>
              <a:t> </a:t>
            </a:r>
            <a:br>
              <a:rPr lang="en-US" dirty="0" smtClean="0">
                <a:latin typeface="Times New Roman" pitchFamily="18" charset="0"/>
                <a:ea typeface="仿宋" panose="02010609060101010101" pitchFamily="49" charset="-122"/>
                <a:cs typeface="Times New Roman" pitchFamily="18" charset="0"/>
              </a:rPr>
            </a:br>
            <a:endParaRPr lang="zh-CN" altLang="en-US" dirty="0">
              <a:latin typeface="Times New Roman" pitchFamily="18" charset="0"/>
              <a:ea typeface="仿宋" panose="02010609060101010101" pitchFamily="49"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24178" y="116632"/>
            <a:ext cx="7800622" cy="720080"/>
          </a:xfrm>
        </p:spPr>
        <p:txBody>
          <a:bodyPr>
            <a:normAutofit/>
          </a:bodyPr>
          <a:lstStyle/>
          <a:p>
            <a:r>
              <a:rPr lang="zh-CN" altLang="en-US" sz="3200" b="1" dirty="0" smtClean="0">
                <a:solidFill>
                  <a:srgbClr val="C00000"/>
                </a:solidFill>
                <a:latin typeface="隶书" pitchFamily="49" charset="-122"/>
                <a:ea typeface="隶书" pitchFamily="49" charset="-122"/>
              </a:rPr>
              <a:t>三、</a:t>
            </a:r>
            <a:r>
              <a:rPr lang="en-US" altLang="zh-CN" sz="3200" b="1" dirty="0" smtClean="0">
                <a:solidFill>
                  <a:srgbClr val="C00000"/>
                </a:solidFill>
                <a:latin typeface="隶书" pitchFamily="49" charset="-122"/>
                <a:ea typeface="隶书" pitchFamily="49" charset="-122"/>
              </a:rPr>
              <a:t>PBL</a:t>
            </a:r>
            <a:r>
              <a:rPr lang="zh-CN" altLang="en-US" sz="3200" b="1" dirty="0" smtClean="0">
                <a:solidFill>
                  <a:srgbClr val="C00000"/>
                </a:solidFill>
                <a:latin typeface="隶书" pitchFamily="49" charset="-122"/>
                <a:ea typeface="隶书" pitchFamily="49" charset="-122"/>
              </a:rPr>
              <a:t>教学设计</a:t>
            </a:r>
            <a:endParaRPr lang="zh-CN" altLang="en-US" sz="3200" b="1" dirty="0">
              <a:solidFill>
                <a:srgbClr val="C00000"/>
              </a:solidFill>
            </a:endParaRPr>
          </a:p>
        </p:txBody>
      </p:sp>
      <p:sp>
        <p:nvSpPr>
          <p:cNvPr id="6" name="内容占位符 5"/>
          <p:cNvSpPr>
            <a:spLocks noGrp="1"/>
          </p:cNvSpPr>
          <p:nvPr>
            <p:ph sz="quarter" idx="1"/>
          </p:nvPr>
        </p:nvSpPr>
        <p:spPr>
          <a:xfrm>
            <a:off x="101600" y="836712"/>
            <a:ext cx="8585200" cy="5289451"/>
          </a:xfrm>
        </p:spPr>
        <p:txBody>
          <a:bodyPr>
            <a:normAutofit/>
          </a:bodyPr>
          <a:lstStyle/>
          <a:p>
            <a:pPr marL="571500" indent="-571500" algn="just">
              <a:lnSpc>
                <a:spcPct val="145000"/>
              </a:lnSpc>
              <a:buNone/>
            </a:pPr>
            <a:r>
              <a:rPr lang="en-US" altLang="zh-CN" b="1" dirty="0" smtClean="0">
                <a:solidFill>
                  <a:srgbClr val="C00000"/>
                </a:solidFill>
                <a:latin typeface="Times New Roman" pitchFamily="18" charset="0"/>
                <a:cs typeface="Times New Roman" pitchFamily="18" charset="0"/>
              </a:rPr>
              <a:t>IV. Representations as Scaffolds </a:t>
            </a:r>
            <a:r>
              <a:rPr lang="zh-CN" altLang="en-US" b="1" dirty="0" smtClean="0">
                <a:solidFill>
                  <a:srgbClr val="C00000"/>
                </a:solidFill>
                <a:latin typeface="Times New Roman" pitchFamily="18" charset="0"/>
                <a:cs typeface="Times New Roman" pitchFamily="18" charset="0"/>
              </a:rPr>
              <a:t>（作为支架的表征）</a:t>
            </a:r>
            <a:endParaRPr lang="en-US" altLang="zh-CN" b="1" dirty="0" smtClean="0">
              <a:solidFill>
                <a:srgbClr val="C00000"/>
              </a:solidFill>
              <a:latin typeface="Times New Roman" pitchFamily="18" charset="0"/>
              <a:cs typeface="Times New Roman" pitchFamily="18" charset="0"/>
            </a:endParaRPr>
          </a:p>
          <a:p>
            <a:pPr marL="571500" indent="-571500" algn="just">
              <a:lnSpc>
                <a:spcPct val="145000"/>
              </a:lnSpc>
              <a:buNone/>
            </a:pPr>
            <a:r>
              <a:rPr lang="en-US" sz="2800" dirty="0" smtClean="0">
                <a:latin typeface="Times New Roman" pitchFamily="18" charset="0"/>
                <a:cs typeface="Times New Roman" pitchFamily="18" charset="0"/>
              </a:rPr>
              <a:t>      Externalized representations contribute to collective knowledge construction. </a:t>
            </a:r>
          </a:p>
          <a:p>
            <a:pPr marL="571500" indent="-571500" algn="just">
              <a:lnSpc>
                <a:spcPct val="145000"/>
              </a:lnSpc>
              <a:buNone/>
            </a:pPr>
            <a:r>
              <a:rPr lang="en-US" altLang="zh-CN" sz="2800" dirty="0" smtClean="0">
                <a:latin typeface="Times New Roman" pitchFamily="18" charset="0"/>
                <a:cs typeface="Times New Roman" pitchFamily="18" charset="0"/>
              </a:rPr>
              <a:t>    </a:t>
            </a:r>
            <a:r>
              <a:rPr lang="zh-CN" altLang="en-US" sz="2800" dirty="0" smtClean="0">
                <a:latin typeface="Times New Roman" pitchFamily="18" charset="0"/>
                <a:cs typeface="Times New Roman" pitchFamily="18" charset="0"/>
              </a:rPr>
              <a:t>（外在表征有利于集体知识的构建。）</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endParaRPr lang="zh-CN" alt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凸显">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凸显">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凸显">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1440</TotalTime>
  <Words>1525</Words>
  <Application>Microsoft Office PowerPoint</Application>
  <PresentationFormat>全屏显示(4:3)</PresentationFormat>
  <Paragraphs>111</Paragraphs>
  <Slides>22</Slides>
  <Notes>5</Notes>
  <HiddenSlides>0</HiddenSlides>
  <MMClips>0</MMClips>
  <ScaleCrop>false</ScaleCrop>
  <HeadingPairs>
    <vt:vector size="4" baseType="variant">
      <vt:variant>
        <vt:lpstr>主题</vt:lpstr>
      </vt:variant>
      <vt:variant>
        <vt:i4>1</vt:i4>
      </vt:variant>
      <vt:variant>
        <vt:lpstr>幻灯片标题</vt:lpstr>
      </vt:variant>
      <vt:variant>
        <vt:i4>22</vt:i4>
      </vt:variant>
    </vt:vector>
  </HeadingPairs>
  <TitlesOfParts>
    <vt:vector size="23" baseType="lpstr">
      <vt:lpstr>凸显</vt:lpstr>
      <vt:lpstr>          Section 15 Problem-Based Learning  by Jingyan Lu, Susan Bridges and Cindy E. Hmelo-Silver   基于问题的学习  </vt:lpstr>
      <vt:lpstr>幻灯片 2</vt:lpstr>
      <vt:lpstr>一、 PBL的历史</vt:lpstr>
      <vt:lpstr>一、 PBL的历史</vt:lpstr>
      <vt:lpstr>二、 PBL的理论基础</vt:lpstr>
      <vt:lpstr>三、PBL教学设计</vt:lpstr>
      <vt:lpstr>三、PBL教学设计</vt:lpstr>
      <vt:lpstr>三、PBL教学设计</vt:lpstr>
      <vt:lpstr>三、PBL教学设计</vt:lpstr>
      <vt:lpstr>三、PBL教学设计</vt:lpstr>
      <vt:lpstr>三、PBL教学设计</vt:lpstr>
      <vt:lpstr>三、PBL教学设计</vt:lpstr>
      <vt:lpstr>三、PBL教学设计</vt:lpstr>
      <vt:lpstr>三、PBL教学设计</vt:lpstr>
      <vt:lpstr>三、PBL教学设计</vt:lpstr>
      <vt:lpstr>四、PBL与技术</vt:lpstr>
      <vt:lpstr>五、PBL研究的未来方向</vt:lpstr>
      <vt:lpstr>五、PBL研究的未来方向</vt:lpstr>
      <vt:lpstr>五、PBL研究的未来方向</vt:lpstr>
      <vt:lpstr>六、对学习科学的意义</vt:lpstr>
      <vt:lpstr>PBL的操作步骤</vt:lpstr>
      <vt:lpstr>基于项目的学习与基于问题的学习之比较</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14 Project-Based Learning 基于项目的学习  </dc:title>
  <dc:creator>dell</dc:creator>
  <cp:lastModifiedBy>dell</cp:lastModifiedBy>
  <cp:revision>256</cp:revision>
  <dcterms:created xsi:type="dcterms:W3CDTF">2016-09-10T06:02:18Z</dcterms:created>
  <dcterms:modified xsi:type="dcterms:W3CDTF">2016-10-10T06:48:00Z</dcterms:modified>
</cp:coreProperties>
</file>